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147348601" r:id="rId2"/>
    <p:sldId id="2147469203" r:id="rId3"/>
    <p:sldId id="2147469205" r:id="rId4"/>
    <p:sldId id="7823" r:id="rId5"/>
    <p:sldId id="7824" r:id="rId6"/>
    <p:sldId id="7825" r:id="rId7"/>
    <p:sldId id="3094" r:id="rId8"/>
    <p:sldId id="7930" r:id="rId9"/>
    <p:sldId id="2147469204" r:id="rId10"/>
    <p:sldId id="2147469206" r:id="rId11"/>
    <p:sldId id="616" r:id="rId12"/>
  </p:sldIdLst>
  <p:sldSz cx="16257588" cy="9144000"/>
  <p:notesSz cx="6875463" cy="10002838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2176463" indent="-804863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901950" indent="-10731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56">
          <p15:clr>
            <a:srgbClr val="A4A3A4"/>
          </p15:clr>
        </p15:guide>
        <p15:guide id="2" orient="horz" pos="2858">
          <p15:clr>
            <a:srgbClr val="A4A3A4"/>
          </p15:clr>
        </p15:guide>
        <p15:guide id="3" orient="horz" pos="579">
          <p15:clr>
            <a:srgbClr val="A4A3A4"/>
          </p15:clr>
        </p15:guide>
        <p15:guide id="4" pos="9784">
          <p15:clr>
            <a:srgbClr val="A4A3A4"/>
          </p15:clr>
        </p15:guide>
        <p15:guide id="5" pos="5120">
          <p15:clr>
            <a:srgbClr val="A4A3A4"/>
          </p15:clr>
        </p15:guide>
        <p15:guide id="6" pos="8944">
          <p15:clr>
            <a:srgbClr val="A4A3A4"/>
          </p15:clr>
        </p15:guide>
        <p15:guide id="7" pos="454">
          <p15:clr>
            <a:srgbClr val="A4A3A4"/>
          </p15:clr>
        </p15:guide>
        <p15:guide id="8" pos="13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00"/>
    <a:srgbClr val="61C5FF"/>
    <a:srgbClr val="BF2950"/>
    <a:srgbClr val="E63262"/>
    <a:srgbClr val="00C1B3"/>
    <a:srgbClr val="C80C23"/>
    <a:srgbClr val="4C4C4C"/>
    <a:srgbClr val="7533A6"/>
    <a:srgbClr val="5F2093"/>
    <a:srgbClr val="C30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9" autoAdjust="0"/>
    <p:restoredTop sz="86395" autoAdjust="0"/>
  </p:normalViewPr>
  <p:slideViewPr>
    <p:cSldViewPr snapToGrid="0" snapToObjects="1" showGuides="1">
      <p:cViewPr varScale="1">
        <p:scale>
          <a:sx n="71" d="100"/>
          <a:sy n="71" d="100"/>
        </p:scale>
        <p:origin x="54" y="276"/>
      </p:cViewPr>
      <p:guideLst>
        <p:guide orient="horz" pos="1456"/>
        <p:guide orient="horz" pos="2858"/>
        <p:guide orient="horz" pos="579"/>
        <p:guide pos="9784"/>
        <p:guide pos="5120"/>
        <p:guide pos="8944"/>
        <p:guide pos="454"/>
        <p:guide pos="13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9" d="100"/>
          <a:sy n="159" d="100"/>
        </p:scale>
        <p:origin x="6472" y="200"/>
      </p:cViewPr>
      <p:guideLst/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18577" y="9401974"/>
            <a:ext cx="2979367" cy="500142"/>
          </a:xfrm>
          <a:prstGeom prst="rect">
            <a:avLst/>
          </a:prstGeom>
        </p:spPr>
        <p:txBody>
          <a:bodyPr vert="horz" lIns="92273" tIns="46136" rIns="92273" bIns="46136" rtlCol="0" anchor="b"/>
          <a:lstStyle>
            <a:lvl1pPr algn="l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437733" y="9401974"/>
            <a:ext cx="2979367" cy="500142"/>
          </a:xfrm>
          <a:prstGeom prst="rect">
            <a:avLst/>
          </a:prstGeom>
        </p:spPr>
        <p:txBody>
          <a:bodyPr vert="horz" lIns="92273" tIns="46136" rIns="92273" bIns="46136" rtlCol="0" anchor="b"/>
          <a:lstStyle>
            <a:lvl1pPr algn="r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99C401F-5A98-2348-933C-013F5AB9E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Header Placeholder 1"/>
          <p:cNvSpPr>
            <a:spLocks noGrp="1"/>
          </p:cNvSpPr>
          <p:nvPr>
            <p:ph type="hdr" sz="quarter"/>
          </p:nvPr>
        </p:nvSpPr>
        <p:spPr>
          <a:xfrm>
            <a:off x="1002672" y="241389"/>
            <a:ext cx="2739045" cy="359476"/>
          </a:xfrm>
          <a:prstGeom prst="rect">
            <a:avLst/>
          </a:prstGeom>
        </p:spPr>
        <p:txBody>
          <a:bodyPr vert="horz" lIns="92273" tIns="46136" rIns="92273" bIns="46136" rtlCol="0"/>
          <a:lstStyle>
            <a:lvl1pPr algn="l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idx="1"/>
          </p:nvPr>
        </p:nvSpPr>
        <p:spPr>
          <a:xfrm>
            <a:off x="3894506" y="241389"/>
            <a:ext cx="2586255" cy="359476"/>
          </a:xfrm>
          <a:prstGeom prst="rect">
            <a:avLst/>
          </a:prstGeom>
        </p:spPr>
        <p:txBody>
          <a:bodyPr vert="horz" lIns="92273" tIns="46136" rIns="92273" bIns="46136" rtlCol="0"/>
          <a:lstStyle>
            <a:lvl1pPr algn="r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44E0F09-80F4-9D48-B12C-CC57B6950F4B}" type="datetimeFigureOut">
              <a:rPr lang="en-US"/>
              <a:pPr>
                <a:defRPr/>
              </a:pPr>
              <a:t>6/20/2023</a:t>
            </a:fld>
            <a:endParaRPr lang="en-US" dirty="0"/>
          </a:p>
        </p:txBody>
      </p:sp>
      <p:pic>
        <p:nvPicPr>
          <p:cNvPr id="20486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04" y="241389"/>
            <a:ext cx="361280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015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02672" y="241389"/>
            <a:ext cx="2739045" cy="359476"/>
          </a:xfrm>
          <a:prstGeom prst="rect">
            <a:avLst/>
          </a:prstGeom>
        </p:spPr>
        <p:txBody>
          <a:bodyPr vert="horz" lIns="92273" tIns="46136" rIns="92273" bIns="46136" rtlCol="0"/>
          <a:lstStyle>
            <a:lvl1pPr algn="l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6" y="241389"/>
            <a:ext cx="2586255" cy="359476"/>
          </a:xfrm>
          <a:prstGeom prst="rect">
            <a:avLst/>
          </a:prstGeom>
        </p:spPr>
        <p:txBody>
          <a:bodyPr vert="horz" lIns="92273" tIns="46136" rIns="92273" bIns="46136" rtlCol="0"/>
          <a:lstStyle>
            <a:lvl1pPr algn="r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2E18716E-2685-2B44-A2DF-E2A1C02522EB}" type="datetimeFigureOut">
              <a:rPr lang="en-US"/>
              <a:pPr>
                <a:defRPr/>
              </a:pPr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850900"/>
            <a:ext cx="6669087" cy="3751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3" tIns="46136" rIns="92273" bIns="4613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8" y="4751350"/>
            <a:ext cx="5500370" cy="4501277"/>
          </a:xfrm>
          <a:prstGeom prst="rect">
            <a:avLst/>
          </a:prstGeom>
        </p:spPr>
        <p:txBody>
          <a:bodyPr vert="horz" lIns="92273" tIns="46136" rIns="92273" bIns="46136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21510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4" y="241389"/>
            <a:ext cx="361280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418577" y="9401974"/>
            <a:ext cx="2979367" cy="500142"/>
          </a:xfrm>
          <a:prstGeom prst="rect">
            <a:avLst/>
          </a:prstGeom>
        </p:spPr>
        <p:txBody>
          <a:bodyPr vert="horz" lIns="92273" tIns="46136" rIns="92273" bIns="46136" rtlCol="0" anchor="b"/>
          <a:lstStyle>
            <a:lvl1pPr algn="l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437733" y="9401974"/>
            <a:ext cx="2979367" cy="500142"/>
          </a:xfrm>
          <a:prstGeom prst="rect">
            <a:avLst/>
          </a:prstGeom>
        </p:spPr>
        <p:txBody>
          <a:bodyPr vert="horz" lIns="92273" tIns="46136" rIns="92273" bIns="46136" rtlCol="0" anchor="b"/>
          <a:lstStyle>
            <a:lvl1pPr algn="r" defTabSz="1464754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E75BD7D-5239-B140-87B3-CC32D4D02A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57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3pPr>
    <a:lvl4pPr marL="2176463" algn="l" defTabSz="1450975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4pPr>
    <a:lvl5pPr marL="2901950" algn="l" defTabSz="1450975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5pPr>
    <a:lvl6pPr marL="3628796" algn="l" defTabSz="1451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1451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1451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1451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5BD7D-5239-B140-87B3-CC32D4D02A7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5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5BD7D-5239-B140-87B3-CC32D4D02A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5BD7D-5239-B140-87B3-CC32D4D02A7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7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5BD7D-5239-B140-87B3-CC32D4D02A7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0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27F45-24D3-8746-A311-773B31D83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5BD7D-5239-B140-87B3-CC32D4D02A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51" y="473670"/>
            <a:ext cx="14444286" cy="136611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919460" y="2295150"/>
            <a:ext cx="14418668" cy="576802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105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536700"/>
            <a:ext cx="722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8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Bullet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57194" y="2522835"/>
            <a:ext cx="12448029" cy="606425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2055811" y="3205890"/>
            <a:ext cx="12448164" cy="5009070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4DDFC092-9133-8D4F-3362-4C6FBFB4C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06352" y="1077897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Bullets Exp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6622" y="488188"/>
            <a:ext cx="13585777" cy="819431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691084" y="1917700"/>
            <a:ext cx="14951315" cy="6600840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8C5C9EA5-71DF-E13A-6FC2-E8B8D742A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87375" y="273047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10x White Cont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6622" y="488188"/>
            <a:ext cx="13585777" cy="819431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94" y="1911049"/>
            <a:ext cx="16256000" cy="669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56"/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B3FBC8CF-3C5A-DCF3-6E97-7C01BEE36A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06352" y="359623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7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10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rgbClr val="005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4102" y="754274"/>
            <a:ext cx="1923604" cy="461665"/>
          </a:xfrm>
        </p:spPr>
        <p:txBody>
          <a:bodyPr wrap="none" lIns="0" tIns="0" rIns="0" bIns="0">
            <a:noAutofit/>
          </a:bodyPr>
          <a:lstStyle>
            <a:lvl1pPr marL="0" indent="0" algn="l">
              <a:buFontTx/>
              <a:buNone/>
              <a:defRPr lang="en-US" b="1" baseline="0" dirty="0">
                <a:solidFill>
                  <a:schemeClr val="bg1">
                    <a:alpha val="70000"/>
                  </a:schemeClr>
                </a:solidFill>
                <a:latin typeface="+mj-lt"/>
                <a:ea typeface="Tahoma" pitchFamily="34" charset="0"/>
              </a:defRPr>
            </a:lvl1pPr>
          </a:lstStyle>
          <a:p>
            <a:pPr lvl="0" defTabSz="1451519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Infor today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688702" y="1190539"/>
            <a:ext cx="7865021" cy="769441"/>
          </a:xfrm>
        </p:spPr>
        <p:txBody>
          <a:bodyPr wrap="none" lIns="0" tIns="0" rIns="0" bIns="0">
            <a:spAutoFit/>
          </a:bodyPr>
          <a:lstStyle>
            <a:lvl1pPr marL="0" indent="0">
              <a:buFontTx/>
              <a:buNone/>
              <a:defRPr lang="en-US" sz="5000" spc="-150" baseline="0" dirty="0" smtClean="0">
                <a:solidFill>
                  <a:schemeClr val="bg1"/>
                </a:solidFill>
                <a:latin typeface="+mj-lt"/>
                <a:ea typeface="Tahoma" pitchFamily="34" charset="0"/>
              </a:defRPr>
            </a:lvl1pPr>
            <a:lvl2pPr>
              <a:defRPr lang="en-US" sz="29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defRPr lang="en-US" sz="29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defRPr lang="en-US" sz="29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defRPr lang="en-US" sz="29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</a:lstStyle>
          <a:p>
            <a:pPr lvl="0" defTabSz="1451519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9" name="Table Placeholder 28"/>
          <p:cNvSpPr>
            <a:spLocks noGrp="1"/>
          </p:cNvSpPr>
          <p:nvPr>
            <p:ph type="tbl" sz="quarter" idx="12"/>
          </p:nvPr>
        </p:nvSpPr>
        <p:spPr>
          <a:xfrm>
            <a:off x="720725" y="2451100"/>
            <a:ext cx="14816138" cy="53467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3"/>
          <p:cNvSpPr txBox="1">
            <a:spLocks/>
          </p:cNvSpPr>
          <p:nvPr userDrawn="1"/>
        </p:nvSpPr>
        <p:spPr>
          <a:xfrm>
            <a:off x="14503400" y="8558213"/>
            <a:ext cx="1754188" cy="5667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4D77A5B-B590-484B-B24A-B46997345251}" type="slidenum">
              <a:rPr lang="en-US" sz="1600" smtClean="0">
                <a:solidFill>
                  <a:schemeClr val="bg2">
                    <a:lumMod val="75000"/>
                  </a:schemeClr>
                </a:solidFill>
              </a:rPr>
              <a:pPr algn="ctr">
                <a:defRPr/>
              </a:pPr>
              <a:t>‹Nr.›</a:t>
            </a:fld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" name="TextBox 8"/>
          <p:cNvSpPr txBox="1">
            <a:spLocks noChangeArrowheads="1"/>
          </p:cNvSpPr>
          <p:nvPr userDrawn="1"/>
        </p:nvSpPr>
        <p:spPr bwMode="auto">
          <a:xfrm>
            <a:off x="11580813" y="8821738"/>
            <a:ext cx="2955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800" dirty="0">
                <a:solidFill>
                  <a:srgbClr val="CECECE"/>
                </a:solidFill>
              </a:rPr>
              <a:t>Copyright © </a:t>
            </a:r>
            <a:r>
              <a:rPr lang="is-IS" sz="800" dirty="0">
                <a:solidFill>
                  <a:srgbClr val="CECECE"/>
                </a:solidFill>
              </a:rPr>
              <a:t>2017</a:t>
            </a:r>
            <a:r>
              <a:rPr lang="en-US" sz="800" dirty="0">
                <a:solidFill>
                  <a:srgbClr val="CECECE"/>
                </a:solidFill>
              </a:rPr>
              <a:t>. Infor. All Rights Reserved. </a:t>
            </a:r>
            <a:r>
              <a:rPr lang="en-US" sz="800" dirty="0" err="1">
                <a:solidFill>
                  <a:srgbClr val="CECECE"/>
                </a:solidFill>
              </a:rPr>
              <a:t>www.infor.com</a:t>
            </a:r>
            <a:endParaRPr lang="en-US" sz="800" dirty="0">
              <a:solidFill>
                <a:srgbClr val="CECECE"/>
              </a:solidFill>
            </a:endParaRPr>
          </a:p>
          <a:p>
            <a:pPr algn="r" eaLnBrk="1" hangingPunct="1">
              <a:defRPr/>
            </a:pPr>
            <a:endParaRPr lang="en-US" sz="800" dirty="0">
              <a:solidFill>
                <a:srgbClr val="CECECE"/>
              </a:solidFill>
            </a:endParaRPr>
          </a:p>
        </p:txBody>
      </p:sp>
      <p:sp>
        <p:nvSpPr>
          <p:cNvPr id="32" name="TextBox 10"/>
          <p:cNvSpPr txBox="1">
            <a:spLocks noChangeArrowheads="1"/>
          </p:cNvSpPr>
          <p:nvPr userDrawn="1"/>
        </p:nvSpPr>
        <p:spPr bwMode="auto">
          <a:xfrm>
            <a:off x="685800" y="8821738"/>
            <a:ext cx="8493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>
                <a:solidFill>
                  <a:srgbClr val="CECECE"/>
                </a:solidFill>
              </a:rPr>
              <a:t>Infor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250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Bullets Expande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6622" y="476079"/>
            <a:ext cx="13585777" cy="819431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691084" y="1916590"/>
            <a:ext cx="7361815" cy="6567010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8280584" y="1916590"/>
            <a:ext cx="7361815" cy="6567010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6F576FB7-06FF-DEF8-2069-C4371ABB2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06352" y="476079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11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55812" y="489084"/>
            <a:ext cx="12448161" cy="1828800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57194" y="2369968"/>
            <a:ext cx="12448029" cy="606425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0ECEE75C-B014-D405-D573-9E4665D43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06352" y="1120257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10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Small Screensho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5812" y="489084"/>
            <a:ext cx="12448161" cy="1828800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8560374" y="2713640"/>
            <a:ext cx="5943600" cy="4781385"/>
          </a:xfrm>
        </p:spPr>
        <p:txBody>
          <a:bodyPr anchor="ctr"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57194" y="2713640"/>
            <a:ext cx="5995705" cy="4781385"/>
          </a:xfr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612E9F8E-6598-E8A3-4A5F-AB8D6E930D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78933" y="939001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Screensho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55812" y="2675969"/>
            <a:ext cx="8805201" cy="5297996"/>
          </a:xfrm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392279" y="2671763"/>
            <a:ext cx="3111695" cy="5227973"/>
          </a:xfrm>
        </p:spPr>
        <p:txBody>
          <a:bodyPr tIns="0" bIns="0" anchor="ctr"/>
          <a:lstStyle>
            <a:lvl1pPr marL="0" indent="0">
              <a:lnSpc>
                <a:spcPct val="85000"/>
              </a:lnSpc>
              <a:buNone/>
              <a:defRPr sz="2800" baseline="0">
                <a:latin typeface="+mn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5812" y="489084"/>
            <a:ext cx="12448161" cy="1828800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02898648-0DE4-136C-292F-50B090C22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78933" y="778628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9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Large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6622" y="701355"/>
            <a:ext cx="11688402" cy="515851"/>
          </a:xfrm>
        </p:spPr>
        <p:txBody>
          <a:bodyPr/>
          <a:lstStyle>
            <a:lvl1pPr algn="l">
              <a:defRPr sz="4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57194" y="1536200"/>
            <a:ext cx="11704320" cy="6859830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531B1A3B-4067-558F-3D04-D2AFA3411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06352" y="701355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0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hidden">
          <a:xfrm>
            <a:off x="0" y="0"/>
            <a:ext cx="16257588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151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0938" y="-4445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372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>
            <a:extLst>
              <a:ext uri="{FF2B5EF4-FFF2-40B4-BE49-F238E27FC236}">
                <a16:creationId xmlns:a16="http://schemas.microsoft.com/office/drawing/2014/main" id="{1F1EF6C6-769E-E2FF-EB28-08D0880F6E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445249" y="591761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5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2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tSchema_Eyebrow-E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3D1F2C-B218-F045-9195-4C268AD538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58032" cy="9144000"/>
          </a:xfrm>
        </p:spPr>
        <p:txBody>
          <a:bodyPr tIns="19202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&lt; insert background image &gt;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79551A-46CC-8D4E-9150-B82AE7F1F1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488" y="5610981"/>
            <a:ext cx="8366073" cy="923330"/>
          </a:xfrm>
        </p:spPr>
        <p:txBody>
          <a:bodyPr wrap="none" tIns="0" bIns="0">
            <a:spAutoFit/>
          </a:bodyPr>
          <a:lstStyle>
            <a:lvl1pPr marL="0" indent="0">
              <a:buNone/>
              <a:defRPr lang="en-US" sz="6000" b="1" i="0" kern="120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 lvl="0"/>
            <a:r>
              <a:rPr lang="en-US" dirty="0"/>
              <a:t>&lt; Insert end message &gt;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6830E85-A567-B143-828E-7E23D0078C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488" y="7160166"/>
            <a:ext cx="3081528" cy="969264"/>
          </a:xfrm>
        </p:spPr>
        <p:txBody>
          <a:bodyPr tIns="0" bIns="0"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&lt; insert logo &gt;</a:t>
            </a:r>
          </a:p>
        </p:txBody>
      </p:sp>
    </p:spTree>
    <p:extLst>
      <p:ext uri="{BB962C8B-B14F-4D97-AF65-F5344CB8AC3E}">
        <p14:creationId xmlns:p14="http://schemas.microsoft.com/office/powerpoint/2010/main" val="3957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035242-DAEF-4245-93E3-93021BB761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" y="0"/>
            <a:ext cx="16258032" cy="9144000"/>
          </a:xfrm>
          <a:noFill/>
        </p:spPr>
        <p:txBody>
          <a:bodyPr tIns="548640" anchor="t">
            <a:normAutofit/>
          </a:bodyPr>
          <a:lstStyle>
            <a:lvl1pPr algn="ctr">
              <a:defRPr sz="18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3F5DE30-3648-0048-BB76-89E4A4301C0B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05256" y="6881035"/>
            <a:ext cx="784555" cy="713232"/>
          </a:xfrm>
        </p:spPr>
        <p:txBody>
          <a:bodyPr>
            <a:normAutofit/>
          </a:bodyPr>
          <a:lstStyle>
            <a:lvl1pPr algn="ctr">
              <a:defRPr sz="2400" b="0" i="0">
                <a:solidFill>
                  <a:srgbClr val="FF2F92"/>
                </a:solidFill>
              </a:defRPr>
            </a:lvl1pPr>
          </a:lstStyle>
          <a:p>
            <a:r>
              <a:rPr lang="en-US" dirty="0"/>
              <a:t>Infor</a:t>
            </a:r>
          </a:p>
        </p:txBody>
      </p:sp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8292FDBC-9239-E546-9EA1-E84075442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758" y="8520358"/>
            <a:ext cx="252473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900" b="0" i="0" spc="-10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Arial Regular" charset="0"/>
                <a:cs typeface="Arial Regular" charset="0"/>
              </a:rPr>
              <a:t>Copyright © 2021. Infor. All Rights Reserved. infor.com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D5053B4E-4970-AD4C-A3A2-310C3AEBA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256" y="8520358"/>
            <a:ext cx="2743200" cy="135293"/>
          </a:xfrm>
        </p:spPr>
        <p:txBody>
          <a:bodyPr wrap="none">
            <a:noAutofit/>
          </a:bodyPr>
          <a:lstStyle>
            <a:lvl1pPr algn="l">
              <a:defRPr sz="900" b="0" i="0" baseline="0">
                <a:solidFill>
                  <a:schemeClr val="bg1">
                    <a:lumMod val="65000"/>
                  </a:schemeClr>
                </a:solidFill>
                <a:effectLst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5256" y="4004255"/>
            <a:ext cx="10654464" cy="276999"/>
          </a:xfr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0" i="0" kern="1200" spc="-2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905256" y="675839"/>
            <a:ext cx="10654464" cy="3183467"/>
          </a:xfrm>
        </p:spPr>
        <p:txBody>
          <a:bodyPr anchor="b">
            <a:noAutofit/>
          </a:bodyPr>
          <a:lstStyle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200" b="1" i="0" kern="1200" spc="-15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7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anded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F6001CE2-AB3E-D244-A267-D6E4D3041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8968" y="8520358"/>
            <a:ext cx="5486936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Corporate PowerPoint Template  |  Spring 2023</a:t>
            </a:r>
          </a:p>
        </p:txBody>
      </p:sp>
      <p:sp>
        <p:nvSpPr>
          <p:cNvPr id="12" name="Slide Number Placeholder">
            <a:extLst>
              <a:ext uri="{FF2B5EF4-FFF2-40B4-BE49-F238E27FC236}">
                <a16:creationId xmlns:a16="http://schemas.microsoft.com/office/drawing/2014/main" id="{049CFD14-0C6F-A843-B50C-F8312FEA6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0248" y="8512664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4D2BAF-2300-4C40-83DE-DBE2DB483FE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19C014BA-1675-FE41-BF72-D453070D1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316736"/>
            <a:ext cx="14458727" cy="109921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eyebrow">
            <a:extLst>
              <a:ext uri="{FF2B5EF4-FFF2-40B4-BE49-F238E27FC236}">
                <a16:creationId xmlns:a16="http://schemas.microsoft.com/office/drawing/2014/main" id="{8F73DC42-5384-2D4B-9CA4-E551349D5C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8336" y="914400"/>
            <a:ext cx="14433990" cy="214033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US" sz="1600" b="0" i="0" spc="-20" baseline="0" smtClean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>
              <a:buNone/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2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anded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19C014BA-1675-FE41-BF72-D453070D1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316736"/>
            <a:ext cx="14458727" cy="109921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eyebrow">
            <a:extLst>
              <a:ext uri="{FF2B5EF4-FFF2-40B4-BE49-F238E27FC236}">
                <a16:creationId xmlns:a16="http://schemas.microsoft.com/office/drawing/2014/main" id="{8F73DC42-5384-2D4B-9CA4-E551349D5C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8336" y="914400"/>
            <a:ext cx="14433990" cy="214033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US" sz="1600" b="0" i="0" spc="-20" baseline="0" smtClean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>
              <a:buNone/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92B3A9-AB3B-8942-B81D-DCB9944CD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2604259"/>
            <a:ext cx="14430375" cy="5631692"/>
          </a:xfrm>
        </p:spPr>
        <p:txBody>
          <a:bodyPr/>
          <a:lstStyle>
            <a:lvl1pPr>
              <a:lnSpc>
                <a:spcPct val="110000"/>
              </a:lnSpc>
              <a:spcBef>
                <a:spcPts val="3200"/>
              </a:spcBef>
              <a:spcAft>
                <a:spcPts val="400"/>
              </a:spcAft>
              <a:defRPr spc="-20" baseline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buClrTx/>
              <a:defRPr spc="-20" baseline="0">
                <a:solidFill>
                  <a:schemeClr val="tx1"/>
                </a:solidFill>
              </a:defRPr>
            </a:lvl2pPr>
            <a:lvl3pPr marL="584200" indent="-260350">
              <a:lnSpc>
                <a:spcPct val="11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/>
              <a:defRPr spc="-20" baseline="0">
                <a:solidFill>
                  <a:schemeClr val="tx1"/>
                </a:solidFill>
              </a:defRPr>
            </a:lvl3pPr>
            <a:lvl4pPr marL="866775" indent="-260350">
              <a:lnSpc>
                <a:spcPct val="110000"/>
              </a:lnSpc>
              <a:spcBef>
                <a:spcPts val="600"/>
              </a:spcBef>
              <a:buClrTx/>
              <a:tabLst/>
              <a:defRPr spc="-20" baseline="0">
                <a:solidFill>
                  <a:schemeClr val="tx1"/>
                </a:solidFill>
              </a:defRPr>
            </a:lvl4pPr>
            <a:lvl5pPr marL="1149350" indent="-268288">
              <a:lnSpc>
                <a:spcPct val="110000"/>
              </a:lnSpc>
              <a:spcBef>
                <a:spcPts val="600"/>
              </a:spcBef>
              <a:buClrTx/>
              <a:buFont typeface="System Font Regular"/>
              <a:buChar char="–"/>
              <a:tabLst/>
              <a:defRPr sz="1400"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8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16"/>
          <a:stretch>
            <a:fillRect/>
          </a:stretch>
        </p:blipFill>
        <p:spPr bwMode="hidden">
          <a:xfrm>
            <a:off x="0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1580813" y="8821738"/>
            <a:ext cx="2955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rgbClr val="CECECE"/>
                </a:solidFill>
              </a:rPr>
              <a:t>Copyright © </a:t>
            </a:r>
            <a:r>
              <a:rPr lang="is-IS" sz="800" dirty="0">
                <a:solidFill>
                  <a:srgbClr val="CECECE"/>
                </a:solidFill>
              </a:rPr>
              <a:t>2017</a:t>
            </a:r>
            <a:r>
              <a:rPr lang="en-US" sz="800" dirty="0">
                <a:solidFill>
                  <a:srgbClr val="CECECE"/>
                </a:solidFill>
              </a:rPr>
              <a:t>. Infor. All Rights Reserved. </a:t>
            </a:r>
            <a:r>
              <a:rPr lang="en-US" sz="800" dirty="0" err="1">
                <a:solidFill>
                  <a:srgbClr val="CECECE"/>
                </a:solidFill>
              </a:rPr>
              <a:t>www.infor.com</a:t>
            </a:r>
            <a:endParaRPr lang="en-US" sz="800" dirty="0">
              <a:solidFill>
                <a:srgbClr val="CECECE"/>
              </a:solidFill>
            </a:endParaRPr>
          </a:p>
          <a:p>
            <a:pPr algn="r">
              <a:defRPr/>
            </a:pPr>
            <a:endParaRPr lang="en-US" sz="800" dirty="0">
              <a:solidFill>
                <a:srgbClr val="CECECE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5275" y="1536700"/>
            <a:ext cx="6034088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14503400" y="8558213"/>
            <a:ext cx="1754188" cy="5667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223FD7-56C9-9D4F-B5E8-BD738AFD152F}" type="slidenum">
              <a:rPr lang="en-US" sz="1600" smtClean="0">
                <a:solidFill>
                  <a:schemeClr val="bg2">
                    <a:lumMod val="75000"/>
                  </a:schemeClr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85800" y="8821738"/>
            <a:ext cx="8493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>
                <a:solidFill>
                  <a:srgbClr val="CECECE"/>
                </a:solidFill>
              </a:rPr>
              <a:t>Infor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0679" y="3578045"/>
            <a:ext cx="9183295" cy="1828800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320679" y="5938110"/>
            <a:ext cx="9183296" cy="1114214"/>
          </a:xfr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2">
                    <a:lumMod val="25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7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hidden">
          <a:xfrm>
            <a:off x="0" y="0"/>
            <a:ext cx="16257588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151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4748213"/>
            <a:ext cx="7223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14503400" y="8558213"/>
            <a:ext cx="1754188" cy="5667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D797FBE-C928-AE4A-8B3E-EFB32AA5FCB7}" type="slidenum">
              <a:rPr lang="en-US" sz="1600" smtClean="0">
                <a:solidFill>
                  <a:schemeClr val="bg2">
                    <a:lumMod val="75000"/>
                  </a:schemeClr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1580813" y="8821738"/>
            <a:ext cx="2955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rgbClr val="CECECE"/>
                </a:solidFill>
              </a:rPr>
              <a:t>Copyright © </a:t>
            </a:r>
            <a:r>
              <a:rPr lang="is-IS" sz="800" dirty="0">
                <a:solidFill>
                  <a:srgbClr val="CECECE"/>
                </a:solidFill>
              </a:rPr>
              <a:t>2017</a:t>
            </a:r>
            <a:r>
              <a:rPr lang="en-US" sz="800" dirty="0">
                <a:solidFill>
                  <a:srgbClr val="CECECE"/>
                </a:solidFill>
              </a:rPr>
              <a:t>. Infor. All Rights Reserved. </a:t>
            </a:r>
            <a:r>
              <a:rPr lang="en-US" sz="800" dirty="0" err="1">
                <a:solidFill>
                  <a:srgbClr val="CECECE"/>
                </a:solidFill>
              </a:rPr>
              <a:t>www.infor.com</a:t>
            </a:r>
            <a:endParaRPr lang="en-US" sz="800" dirty="0">
              <a:solidFill>
                <a:srgbClr val="CECECE"/>
              </a:solidFill>
            </a:endParaRPr>
          </a:p>
          <a:p>
            <a:pPr algn="r">
              <a:defRPr/>
            </a:pPr>
            <a:endParaRPr lang="en-US" sz="800" dirty="0">
              <a:solidFill>
                <a:srgbClr val="CECECE"/>
              </a:solidFill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685800" y="8821738"/>
            <a:ext cx="8493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>
                <a:solidFill>
                  <a:srgbClr val="CECECE"/>
                </a:solidFill>
              </a:rPr>
              <a:t>Infor Confidential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366126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31839" y="3692055"/>
            <a:ext cx="12448161" cy="1746504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031839" y="5717635"/>
            <a:ext cx="12472135" cy="1219200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2">
                    <a:lumMod val="25000"/>
                  </a:schemeClr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7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536700"/>
            <a:ext cx="722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6622" y="476384"/>
            <a:ext cx="12447351" cy="1764792"/>
          </a:xfrm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2055811" y="2699000"/>
            <a:ext cx="12448164" cy="5263900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9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536700"/>
            <a:ext cx="722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55811" y="2743200"/>
            <a:ext cx="5943600" cy="5471759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8560374" y="2743200"/>
            <a:ext cx="5943600" cy="5471759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2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536700"/>
            <a:ext cx="722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55811" y="2743200"/>
            <a:ext cx="3986784" cy="5509860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286500" y="2743200"/>
            <a:ext cx="3986784" cy="5509860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10517190" y="2743200"/>
            <a:ext cx="3986784" cy="5509860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8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62697" y="2688240"/>
            <a:ext cx="5950635" cy="6064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560374" y="2688240"/>
            <a:ext cx="5943600" cy="6064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2055811" y="3371294"/>
            <a:ext cx="5943600" cy="5084965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8560374" y="3371294"/>
            <a:ext cx="5943600" cy="5084965"/>
          </a:xfr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2" descr="\\psf\Home\Desktop\Infor_TMLogo_RGB_080512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536700"/>
            <a:ext cx="722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46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10x 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sf\Home\Desktop\Infor_TMLogo_RGB_080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1536700"/>
            <a:ext cx="722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55811" y="3383996"/>
            <a:ext cx="3986784" cy="5084964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6286500" y="3383996"/>
            <a:ext cx="3986784" cy="5084964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10517190" y="3383996"/>
            <a:ext cx="3986784" cy="5084964"/>
          </a:xfrm>
        </p:spPr>
        <p:txBody>
          <a:bodyPr/>
          <a:lstStyle>
            <a:lvl1pPr>
              <a:lnSpc>
                <a:spcPct val="85000"/>
              </a:lnSpc>
              <a:defRPr sz="3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>
              <a:lnSpc>
                <a:spcPct val="85000"/>
              </a:lnSpc>
              <a:defRPr sz="26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>
              <a:lnSpc>
                <a:spcPct val="85000"/>
              </a:lnSpc>
              <a:defRPr sz="2200" strike="noStrike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>
              <a:lnSpc>
                <a:spcPct val="85000"/>
              </a:lnSpc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>
              <a:lnSpc>
                <a:spcPct val="85000"/>
              </a:lnSpc>
              <a:defRPr sz="16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062697" y="2700940"/>
            <a:ext cx="3986784" cy="6064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89943" y="2700940"/>
            <a:ext cx="3986784" cy="6064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0517190" y="2700940"/>
            <a:ext cx="3986784" cy="6064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5612" indent="0">
              <a:buNone/>
              <a:defRPr/>
            </a:lvl2pPr>
            <a:lvl3pPr marL="1016000" indent="0">
              <a:buNone/>
              <a:defRPr/>
            </a:lvl3pPr>
            <a:lvl4pPr marL="1473200" indent="0">
              <a:buNone/>
              <a:defRPr/>
            </a:lvl4pPr>
            <a:lvl5pPr marL="19446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652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hidden">
          <a:xfrm>
            <a:off x="0" y="0"/>
            <a:ext cx="16257588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151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5813" y="473075"/>
            <a:ext cx="12472987" cy="182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5813" y="2446338"/>
            <a:ext cx="12460287" cy="5845175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Text Box 92"/>
          <p:cNvSpPr txBox="1">
            <a:spLocks noChangeArrowheads="1"/>
          </p:cNvSpPr>
          <p:nvPr/>
        </p:nvSpPr>
        <p:spPr bwMode="auto">
          <a:xfrm>
            <a:off x="7792805" y="9353228"/>
            <a:ext cx="8835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 dirty="0"/>
              <a:t>January 2017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14503400" y="8558213"/>
            <a:ext cx="1754188" cy="5667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94D77A5B-B590-484B-B24A-B46997345251}" type="slidenum">
              <a:rPr lang="en-US" sz="1600" smtClean="0">
                <a:solidFill>
                  <a:schemeClr val="bg2">
                    <a:lumMod val="75000"/>
                  </a:schemeClr>
                </a:solidFill>
              </a:rPr>
              <a:pPr algn="ctr">
                <a:defRPr/>
              </a:pPr>
              <a:t>‹Nr.›</a:t>
            </a:fld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11580813" y="8821738"/>
            <a:ext cx="2955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800" dirty="0">
                <a:solidFill>
                  <a:srgbClr val="CECECE"/>
                </a:solidFill>
              </a:rPr>
              <a:t>Copyright © </a:t>
            </a:r>
            <a:r>
              <a:rPr lang="is-IS" sz="800" dirty="0">
                <a:solidFill>
                  <a:srgbClr val="CECECE"/>
                </a:solidFill>
              </a:rPr>
              <a:t>2017</a:t>
            </a:r>
            <a:r>
              <a:rPr lang="en-US" sz="800" dirty="0">
                <a:solidFill>
                  <a:srgbClr val="CECECE"/>
                </a:solidFill>
              </a:rPr>
              <a:t>. </a:t>
            </a:r>
            <a:r>
              <a:rPr lang="en-US" sz="800" dirty="0" err="1">
                <a:solidFill>
                  <a:srgbClr val="CECECE"/>
                </a:solidFill>
              </a:rPr>
              <a:t>Infor</a:t>
            </a:r>
            <a:r>
              <a:rPr lang="en-US" sz="800" dirty="0">
                <a:solidFill>
                  <a:srgbClr val="CECECE"/>
                </a:solidFill>
              </a:rPr>
              <a:t>. All Rights Reserved. </a:t>
            </a:r>
            <a:r>
              <a:rPr lang="en-US" sz="800" dirty="0" err="1">
                <a:solidFill>
                  <a:srgbClr val="CECECE"/>
                </a:solidFill>
              </a:rPr>
              <a:t>www.infor.com</a:t>
            </a:r>
            <a:endParaRPr lang="en-US" sz="800" dirty="0">
              <a:solidFill>
                <a:srgbClr val="CECECE"/>
              </a:solidFill>
            </a:endParaRPr>
          </a:p>
          <a:p>
            <a:pPr algn="r" eaLnBrk="1" hangingPunct="1">
              <a:defRPr/>
            </a:pPr>
            <a:endParaRPr lang="en-US" sz="800" dirty="0">
              <a:solidFill>
                <a:srgbClr val="CECECE"/>
              </a:solidFill>
            </a:endParaRPr>
          </a:p>
        </p:txBody>
      </p:sp>
      <p:sp>
        <p:nvSpPr>
          <p:cNvPr id="1032" name="TextBox 10"/>
          <p:cNvSpPr txBox="1">
            <a:spLocks noChangeArrowheads="1"/>
          </p:cNvSpPr>
          <p:nvPr/>
        </p:nvSpPr>
        <p:spPr bwMode="auto">
          <a:xfrm>
            <a:off x="685800" y="8821738"/>
            <a:ext cx="8493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>
                <a:solidFill>
                  <a:srgbClr val="CECECE"/>
                </a:solidFill>
              </a:rPr>
              <a:t>Infor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72" r:id="rId13"/>
    <p:sldLayoutId id="2147483973" r:id="rId14"/>
    <p:sldLayoutId id="2147483963" r:id="rId15"/>
    <p:sldLayoutId id="2147483964" r:id="rId16"/>
    <p:sldLayoutId id="2147483965" r:id="rId17"/>
    <p:sldLayoutId id="2147483966" r:id="rId18"/>
    <p:sldLayoutId id="2147483967" r:id="rId19"/>
    <p:sldLayoutId id="2147483968" r:id="rId20"/>
    <p:sldLayoutId id="2147483974" r:id="rId21"/>
    <p:sldLayoutId id="2147483980" r:id="rId22"/>
    <p:sldLayoutId id="2147483988" r:id="rId23"/>
    <p:sldLayoutId id="2147483990" r:id="rId24"/>
    <p:sldLayoutId id="2147483991" r:id="rId25"/>
  </p:sldLayoutIdLst>
  <p:hf hdr="0" ftr="0"/>
  <p:txStyles>
    <p:titleStyle>
      <a:lvl1pPr algn="l" defTabSz="14509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 spc="-150">
          <a:solidFill>
            <a:srgbClr val="393939"/>
          </a:solidFill>
          <a:latin typeface="+mj-lt"/>
          <a:ea typeface="ＭＳ Ｐゴシック" charset="0"/>
          <a:cs typeface="Tahoma" pitchFamily="34" charset="0"/>
        </a:defRPr>
      </a:lvl1pPr>
      <a:lvl2pPr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2pPr>
      <a:lvl3pPr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3pPr>
      <a:lvl4pPr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4pPr>
      <a:lvl5pPr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5pPr>
      <a:lvl6pPr marL="457200"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6pPr>
      <a:lvl7pPr marL="914400"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7pPr>
      <a:lvl8pPr marL="1371600"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8pPr>
      <a:lvl9pPr marL="1828800" algn="l" defTabSz="1450975" rtl="0" eaLnBrk="1" fontAlgn="base" hangingPunct="1">
        <a:spcBef>
          <a:spcPct val="0"/>
        </a:spcBef>
        <a:spcAft>
          <a:spcPct val="0"/>
        </a:spcAft>
        <a:defRPr sz="5000">
          <a:solidFill>
            <a:srgbClr val="393939"/>
          </a:solidFill>
          <a:latin typeface="Arial" charset="0"/>
          <a:ea typeface="ＭＳ Ｐゴシック" charset="0"/>
          <a:cs typeface="Tahoma" charset="0"/>
        </a:defRPr>
      </a:lvl9pPr>
    </p:titleStyle>
    <p:bodyStyle>
      <a:lvl1pPr marL="287338" indent="-287338" algn="l" defTabSz="1450975" rtl="0" eaLnBrk="1" fontAlgn="base" hangingPunct="1">
        <a:lnSpc>
          <a:spcPct val="100000"/>
        </a:lnSpc>
        <a:spcBef>
          <a:spcPts val="600"/>
        </a:spcBef>
        <a:spcAft>
          <a:spcPts val="900"/>
        </a:spcAft>
        <a:buFont typeface="Arial" charset="0"/>
        <a:buChar char="•"/>
        <a:defRPr sz="3000" kern="1200" spc="-50">
          <a:solidFill>
            <a:srgbClr val="393939"/>
          </a:solidFill>
          <a:latin typeface="+mn-lt"/>
          <a:ea typeface="ＭＳ Ｐゴシック" charset="0"/>
          <a:cs typeface="Tahoma" pitchFamily="34" charset="0"/>
        </a:defRPr>
      </a:lvl1pPr>
      <a:lvl2pPr marL="647700" indent="-280988" algn="l" defTabSz="1450975" rtl="0" eaLnBrk="1" fontAlgn="base" hangingPunct="1">
        <a:lnSpc>
          <a:spcPct val="100000"/>
        </a:lnSpc>
        <a:spcBef>
          <a:spcPct val="0"/>
        </a:spcBef>
        <a:spcAft>
          <a:spcPts val="900"/>
        </a:spcAft>
        <a:buFont typeface="Lucida Grande" charset="0"/>
        <a:buChar char="–"/>
        <a:defRPr sz="2600" kern="1200" spc="-50">
          <a:solidFill>
            <a:srgbClr val="393939"/>
          </a:solidFill>
          <a:latin typeface="+mn-lt"/>
          <a:ea typeface="Tahoma" pitchFamily="34" charset="0"/>
          <a:cs typeface="Tahoma" pitchFamily="34" charset="0"/>
        </a:defRPr>
      </a:lvl2pPr>
      <a:lvl3pPr marL="895350" indent="-239713" algn="l" defTabSz="1450975" rtl="0" eaLnBrk="1" fontAlgn="base" hangingPunct="1">
        <a:lnSpc>
          <a:spcPct val="100000"/>
        </a:lnSpc>
        <a:spcBef>
          <a:spcPct val="0"/>
        </a:spcBef>
        <a:spcAft>
          <a:spcPts val="900"/>
        </a:spcAft>
        <a:buFont typeface="Arial" charset="0"/>
        <a:buChar char="•"/>
        <a:defRPr sz="2200" kern="1200" spc="-50">
          <a:solidFill>
            <a:srgbClr val="393939"/>
          </a:solidFill>
          <a:latin typeface="+mn-lt"/>
          <a:ea typeface="Tahoma" pitchFamily="34" charset="0"/>
          <a:cs typeface="Tahoma" pitchFamily="34" charset="0"/>
        </a:defRPr>
      </a:lvl3pPr>
      <a:lvl4pPr marL="1077913" indent="-177800" algn="l" defTabSz="1450975" rtl="0" eaLnBrk="1" fontAlgn="base" hangingPunct="1">
        <a:lnSpc>
          <a:spcPct val="100000"/>
        </a:lnSpc>
        <a:spcBef>
          <a:spcPct val="0"/>
        </a:spcBef>
        <a:spcAft>
          <a:spcPts val="900"/>
        </a:spcAft>
        <a:buFont typeface="Lucida Grande" charset="0"/>
        <a:buChar char="–"/>
        <a:defRPr kern="1200" spc="-50">
          <a:solidFill>
            <a:srgbClr val="393939"/>
          </a:solidFill>
          <a:latin typeface="+mn-lt"/>
          <a:ea typeface="Tahoma" pitchFamily="34" charset="0"/>
          <a:cs typeface="Tahoma" pitchFamily="34" charset="0"/>
        </a:defRPr>
      </a:lvl4pPr>
      <a:lvl5pPr marL="1233488" indent="-171450" algn="l" defTabSz="1450975" rtl="0" eaLnBrk="1" fontAlgn="base" hangingPunct="1">
        <a:lnSpc>
          <a:spcPct val="100000"/>
        </a:lnSpc>
        <a:spcBef>
          <a:spcPct val="0"/>
        </a:spcBef>
        <a:spcAft>
          <a:spcPts val="900"/>
        </a:spcAft>
        <a:buFont typeface="Arial" charset="0"/>
        <a:buChar char="•"/>
        <a:defRPr sz="1600" kern="1200" spc="-50">
          <a:solidFill>
            <a:srgbClr val="393939"/>
          </a:solidFill>
          <a:latin typeface="+mn-lt"/>
          <a:ea typeface="Tahoma" pitchFamily="34" charset="0"/>
          <a:cs typeface="Tahoma" pitchFamily="34" charset="0"/>
        </a:defRPr>
      </a:lvl5pPr>
      <a:lvl6pPr marL="3991676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hyperlink" Target="https://nlbavwigfdevpl2.infor.com:8449/igf-winse-demo-2.91.0/logi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lorBase">
            <a:extLst>
              <a:ext uri="{FF2B5EF4-FFF2-40B4-BE49-F238E27FC236}">
                <a16:creationId xmlns:a16="http://schemas.microsoft.com/office/drawing/2014/main" id="{11590AEE-002A-9E44-9A6A-6CBA64859DBF}"/>
              </a:ext>
            </a:extLst>
          </p:cNvPr>
          <p:cNvSpPr>
            <a:spLocks noChangeAspect="1"/>
          </p:cNvSpPr>
          <p:nvPr/>
        </p:nvSpPr>
        <p:spPr>
          <a:xfrm>
            <a:off x="-222" y="0"/>
            <a:ext cx="16258032" cy="91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Subtitle">
            <a:extLst>
              <a:ext uri="{FF2B5EF4-FFF2-40B4-BE49-F238E27FC236}">
                <a16:creationId xmlns:a16="http://schemas.microsoft.com/office/drawing/2014/main" id="{B31EF711-6677-8D45-AB6E-DE6CC3A83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607" y="4913949"/>
            <a:ext cx="14482790" cy="2680318"/>
          </a:xfrm>
        </p:spPr>
        <p:txBody>
          <a:bodyPr/>
          <a:lstStyle/>
          <a:p>
            <a:r>
              <a:rPr lang="de-DE" sz="5400" b="1" dirty="0">
                <a:solidFill>
                  <a:schemeClr val="tx2"/>
                </a:solidFill>
              </a:rPr>
              <a:t>Sommeraktion:</a:t>
            </a:r>
          </a:p>
          <a:p>
            <a:r>
              <a:rPr lang="de-DE" sz="5400" b="1" dirty="0">
                <a:solidFill>
                  <a:schemeClr val="tx2"/>
                </a:solidFill>
              </a:rPr>
              <a:t>Varial WIN für das Finanzwesen Version 2023</a:t>
            </a:r>
          </a:p>
          <a:p>
            <a:r>
              <a:rPr lang="de-DE" sz="3600" b="1" dirty="0">
                <a:solidFill>
                  <a:schemeClr val="tx2"/>
                </a:solidFill>
              </a:rPr>
              <a:t>u.a für CFOs, Mitarbeiter-/innen im Außendienst und Controlling </a:t>
            </a:r>
            <a:endParaRPr lang="en-US" sz="3600" b="1" dirty="0">
              <a:solidFill>
                <a:schemeClr val="tx2"/>
              </a:solidFill>
            </a:endParaRPr>
          </a:p>
        </p:txBody>
      </p:sp>
      <p:grpSp>
        <p:nvGrpSpPr>
          <p:cNvPr id="17" name="WATERMARK" hidden="1">
            <a:extLst>
              <a:ext uri="{FF2B5EF4-FFF2-40B4-BE49-F238E27FC236}">
                <a16:creationId xmlns:a16="http://schemas.microsoft.com/office/drawing/2014/main" id="{878CA120-2792-9F43-8EAC-8B05AFB59133}"/>
              </a:ext>
            </a:extLst>
          </p:cNvPr>
          <p:cNvGrpSpPr/>
          <p:nvPr/>
        </p:nvGrpSpPr>
        <p:grpSpPr>
          <a:xfrm>
            <a:off x="905256" y="-122606"/>
            <a:ext cx="5081588" cy="829672"/>
            <a:chOff x="1430362" y="-122606"/>
            <a:chExt cx="5081588" cy="829672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9F5029B4-EBA8-0A45-AEBA-28A32C7594F7}"/>
                </a:ext>
              </a:extLst>
            </p:cNvPr>
            <p:cNvSpPr/>
            <p:nvPr/>
          </p:nvSpPr>
          <p:spPr>
            <a:xfrm>
              <a:off x="1430362" y="-122606"/>
              <a:ext cx="5081588" cy="829672"/>
            </a:xfrm>
            <a:prstGeom prst="rect">
              <a:avLst/>
            </a:prstGeom>
            <a:solidFill>
              <a:schemeClr val="tx2">
                <a:alpha val="88000"/>
              </a:schemeClr>
            </a:solidFill>
            <a:ln w="25400"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Confidential">
              <a:extLst>
                <a:ext uri="{FF2B5EF4-FFF2-40B4-BE49-F238E27FC236}">
                  <a16:creationId xmlns:a16="http://schemas.microsoft.com/office/drawing/2014/main" id="{68687375-D40E-674D-8B73-D07D466A531A}"/>
                </a:ext>
              </a:extLst>
            </p:cNvPr>
            <p:cNvSpPr txBox="1"/>
            <p:nvPr/>
          </p:nvSpPr>
          <p:spPr>
            <a:xfrm>
              <a:off x="2015940" y="272803"/>
              <a:ext cx="3910429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CONFIDENTIAL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Internal use only, not for distribution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FD2F7D-4064-854A-927D-205802872403}"/>
                </a:ext>
              </a:extLst>
            </p:cNvPr>
            <p:cNvCxnSpPr>
              <a:cxnSpLocks/>
            </p:cNvCxnSpPr>
            <p:nvPr/>
          </p:nvCxnSpPr>
          <p:spPr>
            <a:xfrm>
              <a:off x="3547597" y="220007"/>
              <a:ext cx="0" cy="290258"/>
            </a:xfrm>
            <a:prstGeom prst="line">
              <a:avLst/>
            </a:prstGeom>
            <a:ln w="127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676F53-6C73-9018-0641-9436E4134F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88" y="220007"/>
            <a:ext cx="8002423" cy="4316215"/>
          </a:xfrm>
          <a:prstGeom prst="rect">
            <a:avLst/>
          </a:prstGeo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3C52C05D-F788-BA70-722C-2304FB22FE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306352" y="6969411"/>
            <a:ext cx="1374682" cy="1249711"/>
          </a:xfrm>
        </p:spPr>
      </p:pic>
    </p:spTree>
    <p:extLst>
      <p:ext uri="{BB962C8B-B14F-4D97-AF65-F5344CB8AC3E}">
        <p14:creationId xmlns:p14="http://schemas.microsoft.com/office/powerpoint/2010/main" val="40672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2372"/>
    </mc:Choice>
    <mc:Fallback xmlns="">
      <p:transition advClick="0" advTm="1423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3F0BA960-5456-EFF5-5B10-AE40CF6BE98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07478" cy="91440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0C4B63E-ACBB-2FED-966D-0D22A88F8B2B}"/>
              </a:ext>
            </a:extLst>
          </p:cNvPr>
          <p:cNvSpPr txBox="1"/>
          <p:nvPr/>
        </p:nvSpPr>
        <p:spPr>
          <a:xfrm>
            <a:off x="4293031" y="1753058"/>
            <a:ext cx="234024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e-DE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30.09.2023</a:t>
            </a:r>
            <a:endParaRPr lang="en-US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Bildplatzhalter 6">
            <a:extLst>
              <a:ext uri="{FF2B5EF4-FFF2-40B4-BE49-F238E27FC236}">
                <a16:creationId xmlns:a16="http://schemas.microsoft.com/office/drawing/2014/main" id="{FBBFA1A9-A2E0-436F-2503-2885A1093B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185329" y="995790"/>
            <a:ext cx="1374682" cy="1249711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71900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65F580B-A501-DB49-BAD9-02339A1EDB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6258032" cy="9144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758D96-5206-5342-99BA-CF4953A41A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2488" y="5610981"/>
            <a:ext cx="4275722" cy="923330"/>
          </a:xfrm>
        </p:spPr>
        <p:txBody>
          <a:bodyPr/>
          <a:lstStyle/>
          <a:p>
            <a:r>
              <a:rPr lang="en-US" dirty="0" err="1"/>
              <a:t>Vielen</a:t>
            </a:r>
            <a:r>
              <a:rPr lang="en-US" dirty="0"/>
              <a:t> Dank</a:t>
            </a:r>
          </a:p>
        </p:txBody>
      </p:sp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4534A03E-7771-68CD-ED06-07B4759B99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4" b="29014"/>
          <a:stretch>
            <a:fillRect/>
          </a:stretch>
        </p:blipFill>
        <p:spPr>
          <a:xfrm>
            <a:off x="580640" y="6875420"/>
            <a:ext cx="4772954" cy="1502461"/>
          </a:xfrm>
        </p:spPr>
      </p:pic>
    </p:spTree>
    <p:extLst>
      <p:ext uri="{BB962C8B-B14F-4D97-AF65-F5344CB8AC3E}">
        <p14:creationId xmlns:p14="http://schemas.microsoft.com/office/powerpoint/2010/main" val="29432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73566-2BFA-281B-BA96-863CC863D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4D2BAF-2300-4C40-83DE-DBE2DB483FE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E2C320-BC26-F26F-8463-68474869B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316736"/>
            <a:ext cx="14458727" cy="1099219"/>
          </a:xfrm>
        </p:spPr>
        <p:txBody>
          <a:bodyPr/>
          <a:lstStyle/>
          <a:p>
            <a:r>
              <a:rPr lang="de-DE" sz="4400" dirty="0"/>
              <a:t>Häufige Probleme aus der täglichen Praxis..ohne WIN...</a:t>
            </a:r>
            <a:endParaRPr lang="en-FR" sz="4400" dirty="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67E25CB6-4858-B768-5D0A-0050E90CA991}"/>
              </a:ext>
            </a:extLst>
          </p:cNvPr>
          <p:cNvSpPr/>
          <p:nvPr/>
        </p:nvSpPr>
        <p:spPr>
          <a:xfrm>
            <a:off x="11436335" y="6264805"/>
            <a:ext cx="2308750" cy="121815"/>
          </a:xfrm>
          <a:custGeom>
            <a:avLst/>
            <a:gdLst>
              <a:gd name="connsiteX0" fmla="*/ 0 w 764771"/>
              <a:gd name="connsiteY0" fmla="*/ 6957752 h 6974378"/>
              <a:gd name="connsiteX1" fmla="*/ 0 w 764771"/>
              <a:gd name="connsiteY1" fmla="*/ 0 h 6974378"/>
              <a:gd name="connsiteX2" fmla="*/ 764771 w 764771"/>
              <a:gd name="connsiteY2" fmla="*/ 0 h 6974378"/>
              <a:gd name="connsiteX3" fmla="*/ 764771 w 764771"/>
              <a:gd name="connsiteY3" fmla="*/ 6974378 h 697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771" h="6974378">
                <a:moveTo>
                  <a:pt x="0" y="6957752"/>
                </a:moveTo>
                <a:lnTo>
                  <a:pt x="0" y="0"/>
                </a:lnTo>
                <a:lnTo>
                  <a:pt x="764771" y="0"/>
                </a:lnTo>
                <a:lnTo>
                  <a:pt x="764771" y="6974378"/>
                </a:lnTo>
              </a:path>
            </a:pathLst>
          </a:custGeom>
          <a:noFill/>
          <a:ln>
            <a:solidFill>
              <a:schemeClr val="bg1">
                <a:alpha val="56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4773BF-C916-32FF-1EC0-3CBCCB0F3358}"/>
              </a:ext>
            </a:extLst>
          </p:cNvPr>
          <p:cNvSpPr txBox="1"/>
          <p:nvPr/>
        </p:nvSpPr>
        <p:spPr>
          <a:xfrm>
            <a:off x="859536" y="2571485"/>
            <a:ext cx="14039765" cy="592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de-DE" sz="2400" dirty="0"/>
              <a:t>Wichtige Informationen können unterschiedlichen Empfänger nicht immer ausserhalb oder während der Bürozeiten zur Verfügung gestellt werden. Weitere Problemstellungen z.B.:</a:t>
            </a:r>
          </a:p>
          <a:p>
            <a:pPr marL="1525587" lvl="2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400" dirty="0"/>
              <a:t>Die Fachabteilung ist nicht besetzt...wer stellt mir Daten zur Verfügung? </a:t>
            </a:r>
          </a:p>
          <a:p>
            <a:pPr marL="1525587" lvl="2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400" dirty="0"/>
              <a:t>Der Vertreter muss abends im Hotel das Zahlverhalten und die Umsätze seines Kunden analysieren, um gut vorbereitet in die Gespräche zu gehen. </a:t>
            </a:r>
          </a:p>
          <a:p>
            <a:pPr marL="1525587" lvl="2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400" dirty="0"/>
              <a:t>Der Kostenstellen-Verantwortliche benötigt </a:t>
            </a:r>
            <a:r>
              <a:rPr lang="de-DE" sz="2400" u="sng" dirty="0"/>
              <a:t>stetigen</a:t>
            </a:r>
            <a:r>
              <a:rPr lang="de-DE" sz="2400" dirty="0"/>
              <a:t> Zugriff aus "seine" Kostenstellen, muss Plan-Ist-Vergleiche durchführen und nach unterschiedlichen Hierachien darstellen. </a:t>
            </a:r>
          </a:p>
          <a:p>
            <a:pPr marL="1525587" lvl="2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400" dirty="0"/>
              <a:t>Der Unternehmer ist abwesend, muss aber trotzdem </a:t>
            </a:r>
            <a:r>
              <a:rPr lang="de-DE" sz="2400" u="sng" dirty="0"/>
              <a:t>permanent</a:t>
            </a:r>
            <a:r>
              <a:rPr lang="de-DE" sz="2400" dirty="0"/>
              <a:t> einen ständigen Überblick über seine Liquidität und die Entwicklung des Cash Flows haben</a:t>
            </a:r>
          </a:p>
          <a:p>
            <a:pPr marL="1525587" lvl="2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400" dirty="0"/>
              <a:t>Die Anbindung </a:t>
            </a:r>
            <a:r>
              <a:rPr lang="de-DE" sz="2400"/>
              <a:t>an ein </a:t>
            </a:r>
            <a:r>
              <a:rPr lang="de-DE" sz="2400" dirty="0"/>
              <a:t>DMS-System soll den Drill Down bis auf den eingescannten Beleg ermöglichen</a:t>
            </a:r>
          </a:p>
          <a:p>
            <a:pPr marL="1525587" lvl="2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400" dirty="0"/>
              <a:t>Alle Daten und Graphiken sollten exportiert und entsprechend weiter verwendet werden, z.B. Excel, JPEG usw. für Präsentationen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de-DE" sz="3200" dirty="0"/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53883D2B-83C4-5140-8A20-9160C181A401}"/>
              </a:ext>
            </a:extLst>
          </p:cNvPr>
          <p:cNvSpPr txBox="1">
            <a:spLocks/>
          </p:cNvSpPr>
          <p:nvPr/>
        </p:nvSpPr>
        <p:spPr>
          <a:xfrm>
            <a:off x="859536" y="672060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EAEFDA09-CCA0-8AD1-4D1C-759A4B16D7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13330374" y="259279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EA2CF-1EC6-EE4A-8D38-A9ED29A765C8}"/>
              </a:ext>
            </a:extLst>
          </p:cNvPr>
          <p:cNvSpPr/>
          <p:nvPr/>
        </p:nvSpPr>
        <p:spPr>
          <a:xfrm>
            <a:off x="8760762" y="0"/>
            <a:ext cx="7379595" cy="9144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5DEB9C-5828-89C9-C0E3-3A1160AE8097}"/>
              </a:ext>
            </a:extLst>
          </p:cNvPr>
          <p:cNvSpPr/>
          <p:nvPr/>
        </p:nvSpPr>
        <p:spPr>
          <a:xfrm>
            <a:off x="9907717" y="5326969"/>
            <a:ext cx="5320146" cy="2508069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31750">
            <a:gradFill>
              <a:gsLst>
                <a:gs pos="0">
                  <a:schemeClr val="accent2">
                    <a:lumMod val="75000"/>
                  </a:schemeClr>
                </a:gs>
                <a:gs pos="98000">
                  <a:schemeClr val="accent2">
                    <a:lumMod val="7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275D3C-93FE-17C9-B803-AC2D13826704}"/>
              </a:ext>
            </a:extLst>
          </p:cNvPr>
          <p:cNvSpPr/>
          <p:nvPr/>
        </p:nvSpPr>
        <p:spPr>
          <a:xfrm>
            <a:off x="13957974" y="5740307"/>
            <a:ext cx="749630" cy="168139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0">
            <a:solidFill>
              <a:schemeClr val="accent2">
                <a:lumMod val="7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73566-2BFA-281B-BA96-863CC863D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4D2BAF-2300-4C40-83DE-DBE2DB483FE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E2C320-BC26-F26F-8463-68474869B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968" y="1316736"/>
            <a:ext cx="14458727" cy="1099219"/>
          </a:xfrm>
        </p:spPr>
        <p:txBody>
          <a:bodyPr/>
          <a:lstStyle/>
          <a:p>
            <a:r>
              <a:rPr lang="de-DE" dirty="0"/>
              <a:t>Einsatzmöglichkeiten</a:t>
            </a:r>
            <a:endParaRPr lang="en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B9E7-5BD2-E134-C42C-23275B1F707D}"/>
              </a:ext>
            </a:extLst>
          </p:cNvPr>
          <p:cNvSpPr/>
          <p:nvPr/>
        </p:nvSpPr>
        <p:spPr>
          <a:xfrm>
            <a:off x="9907717" y="1654099"/>
            <a:ext cx="5320146" cy="2508069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31750">
            <a:gradFill>
              <a:gsLst>
                <a:gs pos="0">
                  <a:schemeClr val="accent6">
                    <a:lumMod val="75000"/>
                  </a:schemeClr>
                </a:gs>
                <a:gs pos="97000">
                  <a:schemeClr val="accent6">
                    <a:lumMod val="7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7E1A44-D4F4-ADF8-FA26-DE84F11F2D4A}"/>
              </a:ext>
            </a:extLst>
          </p:cNvPr>
          <p:cNvSpPr/>
          <p:nvPr/>
        </p:nvSpPr>
        <p:spPr>
          <a:xfrm>
            <a:off x="12193172" y="2533517"/>
            <a:ext cx="749236" cy="749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0">
            <a:solidFill>
              <a:schemeClr val="bg1">
                <a:lumMod val="6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3" name="Graphic 12" descr="User outline">
            <a:extLst>
              <a:ext uri="{FF2B5EF4-FFF2-40B4-BE49-F238E27FC236}">
                <a16:creationId xmlns:a16="http://schemas.microsoft.com/office/drawing/2014/main" id="{E56AE1D8-23F0-7A5B-62C0-4209ABBB7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30418" y="2670762"/>
            <a:ext cx="474742" cy="47474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F74B639-1E77-D2B1-4E0D-DF9BE64CE61F}"/>
              </a:ext>
            </a:extLst>
          </p:cNvPr>
          <p:cNvSpPr/>
          <p:nvPr/>
        </p:nvSpPr>
        <p:spPr>
          <a:xfrm>
            <a:off x="10510577" y="2533517"/>
            <a:ext cx="749236" cy="749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0">
            <a:solidFill>
              <a:schemeClr val="bg1">
                <a:lumMod val="6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282088-F689-058D-74FE-AE16CFE4EE2E}"/>
              </a:ext>
            </a:extLst>
          </p:cNvPr>
          <p:cNvSpPr/>
          <p:nvPr/>
        </p:nvSpPr>
        <p:spPr>
          <a:xfrm>
            <a:off x="13957975" y="1989658"/>
            <a:ext cx="749236" cy="749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0">
            <a:solidFill>
              <a:schemeClr val="bg1">
                <a:lumMod val="6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5" name="Graphic 14" descr="Users outline">
            <a:extLst>
              <a:ext uri="{FF2B5EF4-FFF2-40B4-BE49-F238E27FC236}">
                <a16:creationId xmlns:a16="http://schemas.microsoft.com/office/drawing/2014/main" id="{F83A4171-CD14-E497-DB36-4F1DA8653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35533" y="2067216"/>
            <a:ext cx="594118" cy="59411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0DD23DD-940C-2C88-436E-955E679FD935}"/>
              </a:ext>
            </a:extLst>
          </p:cNvPr>
          <p:cNvSpPr/>
          <p:nvPr/>
        </p:nvSpPr>
        <p:spPr>
          <a:xfrm>
            <a:off x="13957974" y="3077154"/>
            <a:ext cx="749236" cy="749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0">
            <a:solidFill>
              <a:schemeClr val="bg1">
                <a:lumMod val="6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3" name="Graphic 22" descr="Users outline">
            <a:extLst>
              <a:ext uri="{FF2B5EF4-FFF2-40B4-BE49-F238E27FC236}">
                <a16:creationId xmlns:a16="http://schemas.microsoft.com/office/drawing/2014/main" id="{CA5B5DBD-B1FB-E2A5-07E2-215BCACA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35532" y="3154712"/>
            <a:ext cx="594118" cy="59411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DDC7F5-91BD-CA26-85C7-6E9452D8B4DF}"/>
              </a:ext>
            </a:extLst>
          </p:cNvPr>
          <p:cNvCxnSpPr>
            <a:cxnSpLocks/>
          </p:cNvCxnSpPr>
          <p:nvPr/>
        </p:nvCxnSpPr>
        <p:spPr>
          <a:xfrm flipH="1">
            <a:off x="11396749" y="2908133"/>
            <a:ext cx="631767" cy="0"/>
          </a:xfrm>
          <a:prstGeom prst="straightConnector1">
            <a:avLst/>
          </a:prstGeom>
          <a:ln w="31750"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4A7FC86B-A448-7722-CBB6-968060E8D103}"/>
              </a:ext>
            </a:extLst>
          </p:cNvPr>
          <p:cNvSpPr/>
          <p:nvPr/>
        </p:nvSpPr>
        <p:spPr>
          <a:xfrm>
            <a:off x="13079458" y="3002883"/>
            <a:ext cx="741072" cy="448887"/>
          </a:xfrm>
          <a:custGeom>
            <a:avLst/>
            <a:gdLst>
              <a:gd name="connsiteX0" fmla="*/ 631767 w 631767"/>
              <a:gd name="connsiteY0" fmla="*/ 448887 h 448887"/>
              <a:gd name="connsiteX1" fmla="*/ 299258 w 631767"/>
              <a:gd name="connsiteY1" fmla="*/ 448887 h 448887"/>
              <a:gd name="connsiteX2" fmla="*/ 299258 w 631767"/>
              <a:gd name="connsiteY2" fmla="*/ 0 h 448887"/>
              <a:gd name="connsiteX3" fmla="*/ 0 w 631767"/>
              <a:gd name="connsiteY3" fmla="*/ 0 h 44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767" h="448887">
                <a:moveTo>
                  <a:pt x="631767" y="448887"/>
                </a:moveTo>
                <a:lnTo>
                  <a:pt x="299258" y="448887"/>
                </a:lnTo>
                <a:lnTo>
                  <a:pt x="299258" y="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5DC02DC-B1ED-5AE0-0EA5-CAA7EEA82F16}"/>
              </a:ext>
            </a:extLst>
          </p:cNvPr>
          <p:cNvSpPr/>
          <p:nvPr/>
        </p:nvSpPr>
        <p:spPr>
          <a:xfrm flipV="1">
            <a:off x="13079655" y="2370247"/>
            <a:ext cx="741072" cy="448887"/>
          </a:xfrm>
          <a:custGeom>
            <a:avLst/>
            <a:gdLst>
              <a:gd name="connsiteX0" fmla="*/ 631767 w 631767"/>
              <a:gd name="connsiteY0" fmla="*/ 448887 h 448887"/>
              <a:gd name="connsiteX1" fmla="*/ 299258 w 631767"/>
              <a:gd name="connsiteY1" fmla="*/ 448887 h 448887"/>
              <a:gd name="connsiteX2" fmla="*/ 299258 w 631767"/>
              <a:gd name="connsiteY2" fmla="*/ 0 h 448887"/>
              <a:gd name="connsiteX3" fmla="*/ 0 w 631767"/>
              <a:gd name="connsiteY3" fmla="*/ 0 h 44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767" h="448887">
                <a:moveTo>
                  <a:pt x="631767" y="448887"/>
                </a:moveTo>
                <a:lnTo>
                  <a:pt x="299258" y="448887"/>
                </a:lnTo>
                <a:lnTo>
                  <a:pt x="299258" y="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0" name="Graphic 29" descr="Server outline">
            <a:extLst>
              <a:ext uri="{FF2B5EF4-FFF2-40B4-BE49-F238E27FC236}">
                <a16:creationId xmlns:a16="http://schemas.microsoft.com/office/drawing/2014/main" id="{09FA6FB0-6DE2-F91A-74DB-94B89C7BB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5623" y="2608562"/>
            <a:ext cx="599142" cy="59914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165D93-17B7-56DB-75EF-ECF0675C2538}"/>
              </a:ext>
            </a:extLst>
          </p:cNvPr>
          <p:cNvSpPr/>
          <p:nvPr/>
        </p:nvSpPr>
        <p:spPr>
          <a:xfrm>
            <a:off x="10510577" y="6206387"/>
            <a:ext cx="749236" cy="7492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0">
            <a:solidFill>
              <a:schemeClr val="accent2">
                <a:lumMod val="75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8" name="Graphic 37" descr="Users outline">
            <a:extLst>
              <a:ext uri="{FF2B5EF4-FFF2-40B4-BE49-F238E27FC236}">
                <a16:creationId xmlns:a16="http://schemas.microsoft.com/office/drawing/2014/main" id="{673F5231-AD0A-7CD8-A943-AC63DAC97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35533" y="5881875"/>
            <a:ext cx="594118" cy="594117"/>
          </a:xfrm>
          <a:prstGeom prst="rect">
            <a:avLst/>
          </a:prstGeom>
        </p:spPr>
      </p:pic>
      <p:pic>
        <p:nvPicPr>
          <p:cNvPr id="41" name="Graphic 40" descr="Users outline">
            <a:extLst>
              <a:ext uri="{FF2B5EF4-FFF2-40B4-BE49-F238E27FC236}">
                <a16:creationId xmlns:a16="http://schemas.microsoft.com/office/drawing/2014/main" id="{C19A2146-76C6-489D-1BCD-2EDEC2A59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35532" y="6658562"/>
            <a:ext cx="594118" cy="594117"/>
          </a:xfrm>
          <a:prstGeom prst="rect">
            <a:avLst/>
          </a:prstGeom>
        </p:spPr>
      </p:pic>
      <p:pic>
        <p:nvPicPr>
          <p:cNvPr id="45" name="Graphic 44" descr="Server outline">
            <a:extLst>
              <a:ext uri="{FF2B5EF4-FFF2-40B4-BE49-F238E27FC236}">
                <a16:creationId xmlns:a16="http://schemas.microsoft.com/office/drawing/2014/main" id="{6605F759-4820-9D46-C0A9-E4565E3B2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5623" y="6281432"/>
            <a:ext cx="599142" cy="59914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2CDA9DA-39AB-3302-1663-B5E4F015F8B4}"/>
              </a:ext>
            </a:extLst>
          </p:cNvPr>
          <p:cNvCxnSpPr>
            <a:cxnSpLocks/>
          </p:cNvCxnSpPr>
          <p:nvPr/>
        </p:nvCxnSpPr>
        <p:spPr>
          <a:xfrm flipH="1">
            <a:off x="11396749" y="6581003"/>
            <a:ext cx="2360815" cy="0"/>
          </a:xfrm>
          <a:prstGeom prst="straightConnector1">
            <a:avLst/>
          </a:prstGeom>
          <a:ln w="317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A60DE56-C3FE-1D1F-211E-95BA719F9BC3}"/>
              </a:ext>
            </a:extLst>
          </p:cNvPr>
          <p:cNvSpPr/>
          <p:nvPr/>
        </p:nvSpPr>
        <p:spPr>
          <a:xfrm>
            <a:off x="9907717" y="1240760"/>
            <a:ext cx="5320146" cy="4240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800" b="1" dirty="0">
                <a:solidFill>
                  <a:schemeClr val="bg1"/>
                </a:solidFill>
              </a:rPr>
              <a:t>Ist-Zustand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0047E0-07B0-17DD-B469-AA22C45FEE53}"/>
              </a:ext>
            </a:extLst>
          </p:cNvPr>
          <p:cNvSpPr/>
          <p:nvPr/>
        </p:nvSpPr>
        <p:spPr>
          <a:xfrm>
            <a:off x="9907717" y="4875418"/>
            <a:ext cx="5320146" cy="42409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800" b="1" dirty="0">
                <a:solidFill>
                  <a:schemeClr val="bg1"/>
                </a:solidFill>
              </a:rPr>
              <a:t>NEU</a:t>
            </a:r>
          </a:p>
        </p:txBody>
      </p:sp>
      <p:pic>
        <p:nvPicPr>
          <p:cNvPr id="60" name="Graphic 59" descr="User outline">
            <a:extLst>
              <a:ext uri="{FF2B5EF4-FFF2-40B4-BE49-F238E27FC236}">
                <a16:creationId xmlns:a16="http://schemas.microsoft.com/office/drawing/2014/main" id="{83B72098-F4ED-BE5F-A639-9084CC94C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33582" y="5716615"/>
            <a:ext cx="474742" cy="474742"/>
          </a:xfrm>
          <a:prstGeom prst="rect">
            <a:avLst/>
          </a:prstGeom>
        </p:spPr>
      </p:pic>
      <p:sp>
        <p:nvSpPr>
          <p:cNvPr id="61" name="Freeform 60">
            <a:extLst>
              <a:ext uri="{FF2B5EF4-FFF2-40B4-BE49-F238E27FC236}">
                <a16:creationId xmlns:a16="http://schemas.microsoft.com/office/drawing/2014/main" id="{67E25CB6-4858-B768-5D0A-0050E90CA991}"/>
              </a:ext>
            </a:extLst>
          </p:cNvPr>
          <p:cNvSpPr/>
          <p:nvPr/>
        </p:nvSpPr>
        <p:spPr>
          <a:xfrm>
            <a:off x="11436335" y="6264805"/>
            <a:ext cx="2308750" cy="121815"/>
          </a:xfrm>
          <a:custGeom>
            <a:avLst/>
            <a:gdLst>
              <a:gd name="connsiteX0" fmla="*/ 0 w 764771"/>
              <a:gd name="connsiteY0" fmla="*/ 6957752 h 6974378"/>
              <a:gd name="connsiteX1" fmla="*/ 0 w 764771"/>
              <a:gd name="connsiteY1" fmla="*/ 0 h 6974378"/>
              <a:gd name="connsiteX2" fmla="*/ 764771 w 764771"/>
              <a:gd name="connsiteY2" fmla="*/ 0 h 6974378"/>
              <a:gd name="connsiteX3" fmla="*/ 764771 w 764771"/>
              <a:gd name="connsiteY3" fmla="*/ 6974378 h 697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771" h="6974378">
                <a:moveTo>
                  <a:pt x="0" y="6957752"/>
                </a:moveTo>
                <a:lnTo>
                  <a:pt x="0" y="0"/>
                </a:lnTo>
                <a:lnTo>
                  <a:pt x="764771" y="0"/>
                </a:lnTo>
                <a:lnTo>
                  <a:pt x="764771" y="6974378"/>
                </a:lnTo>
              </a:path>
            </a:pathLst>
          </a:custGeom>
          <a:noFill/>
          <a:ln>
            <a:solidFill>
              <a:schemeClr val="bg1">
                <a:alpha val="56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4773BF-C916-32FF-1EC0-3CBCCB0F3358}"/>
              </a:ext>
            </a:extLst>
          </p:cNvPr>
          <p:cNvSpPr txBox="1"/>
          <p:nvPr/>
        </p:nvSpPr>
        <p:spPr>
          <a:xfrm>
            <a:off x="329378" y="2540900"/>
            <a:ext cx="8129954" cy="604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orts- und zeitunabhängiger Zugriff auf Daten 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>
                <a:sym typeface="Wingdings" panose="05000000000000000000" pitchFamily="2" charset="2"/>
              </a:rPr>
              <a:t>Rollene-basierte – Funktionalität, z.B.: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Vertreter bereitet Besuch beim Kunden vor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Kostenstellenverantwortliche benötigen Plan-Ist-Vergleiche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Controller benötigt KPIs für Präsentation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„Chef“ hat permanenten Überblick über Finanzen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Dashboards für jede „Rolle“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SelfService:</a:t>
            </a:r>
          </a:p>
          <a:p>
            <a:pPr marL="1714500" lvl="3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Lohnabteilung stellt Abrechnungen ab </a:t>
            </a:r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de-DE" sz="2400" dirty="0">
                <a:sym typeface="Wingdings" panose="05000000000000000000" pitchFamily="2" charset="2"/>
              </a:rPr>
              <a:t>Mitarbeiter-Bescheinigungen, Urlaubsantrag  </a:t>
            </a:r>
            <a:endParaRPr lang="de-DE" sz="24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36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3200" dirty="0"/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53883D2B-83C4-5140-8A20-9160C181A401}"/>
              </a:ext>
            </a:extLst>
          </p:cNvPr>
          <p:cNvSpPr txBox="1">
            <a:spLocks/>
          </p:cNvSpPr>
          <p:nvPr/>
        </p:nvSpPr>
        <p:spPr>
          <a:xfrm>
            <a:off x="859536" y="672060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E547270E-1C1B-1F07-AB5D-3653BF70C8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5891606" y="104952"/>
            <a:ext cx="1374682" cy="1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2055811" y="2485336"/>
            <a:ext cx="14072255" cy="5009070"/>
          </a:xfrm>
        </p:spPr>
        <p:txBody>
          <a:bodyPr/>
          <a:lstStyle/>
          <a:p>
            <a:endParaRPr lang="de-DE" sz="1200" dirty="0"/>
          </a:p>
          <a:p>
            <a:pPr marL="0" indent="0">
              <a:buNone/>
            </a:pPr>
            <a:r>
              <a:rPr lang="de-DE" sz="4800" dirty="0"/>
              <a:t>Was sind die Vorteile?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keine Einbindung der Fachabteilungen notwendig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Rollen-basierte Berechtigungen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Bürozeiten? – Egal!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Daten werden verständlich präsentiert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immense Zeit- und Kostenersparnis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Mitarbeiter-Zufriedenheit steigt</a:t>
            </a:r>
          </a:p>
          <a:p>
            <a:pPr marL="366712" lvl="1" indent="0">
              <a:buNone/>
            </a:pPr>
            <a:endParaRPr lang="de-DE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600" dirty="0"/>
              <a:t>Aktuell 2 Lösungen verfügbar: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de-DE" sz="3200" dirty="0"/>
              <a:t> WIN &amp; Dashboards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de-DE" sz="3200" dirty="0"/>
              <a:t> Mitarbeiter- SelfService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de-DE" sz="36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3200" dirty="0"/>
          </a:p>
          <a:p>
            <a:pPr marL="0" lvl="0" indent="0">
              <a:buNone/>
            </a:pPr>
            <a:endParaRPr lang="en-DE" sz="32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8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600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3000" dirty="0">
              <a:ea typeface="Tahoma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dirty="0">
              <a:ea typeface="Tahoma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DE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marL="0" indent="0">
              <a:spcAft>
                <a:spcPts val="1200"/>
              </a:spcAft>
              <a:buNone/>
            </a:pPr>
            <a:br>
              <a:rPr lang="de-DE" sz="3800" dirty="0"/>
            </a:br>
            <a:r>
              <a:rPr lang="de-DE" sz="3800" dirty="0"/>
              <a:t> </a:t>
            </a:r>
          </a:p>
          <a:p>
            <a:pPr marL="366712" lvl="1" indent="0">
              <a:buNone/>
            </a:pPr>
            <a:r>
              <a:rPr lang="de-DE" dirty="0">
                <a:sym typeface="Wingdings" panose="05000000000000000000" pitchFamily="2" charset="2"/>
              </a:rPr>
              <a:t>	</a:t>
            </a: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97EA69F-9BE9-4DB0-91E5-432D519AC3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54" y="145782"/>
            <a:ext cx="1518126" cy="1518126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8055F249-B1BE-4128-AD50-CD32E052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/>
          <a:p>
            <a:r>
              <a:rPr lang="de-DE" dirty="0"/>
              <a:t>Digitalisierung mit WIN – die Problemlösung! 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89690B2-D016-CE50-56DC-472DB24CD04E}"/>
              </a:ext>
            </a:extLst>
          </p:cNvPr>
          <p:cNvSpPr txBox="1">
            <a:spLocks/>
          </p:cNvSpPr>
          <p:nvPr/>
        </p:nvSpPr>
        <p:spPr>
          <a:xfrm>
            <a:off x="1206839" y="659644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</p:spTree>
    <p:extLst>
      <p:ext uri="{BB962C8B-B14F-4D97-AF65-F5344CB8AC3E}">
        <p14:creationId xmlns:p14="http://schemas.microsoft.com/office/powerpoint/2010/main" val="313847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2055811" y="2485336"/>
            <a:ext cx="14072255" cy="5009070"/>
          </a:xfrm>
        </p:spPr>
        <p:txBody>
          <a:bodyPr/>
          <a:lstStyle/>
          <a:p>
            <a:endParaRPr lang="de-DE" sz="12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3200" dirty="0"/>
              <a:t> Debitoren / Kreditoren 360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/>
              <a:t>Offene Posten, Warenwerte, Salden, Umsätze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3200" dirty="0"/>
              <a:t> Betriebswirtschaftliche Kennzahlen (KPI)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/>
              <a:t>Drill Down bis auf den Einzelbeleg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/>
              <a:t>Darstellung der Formelbestandteile ink. Konten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3200" dirty="0"/>
              <a:t> Zahlverhalten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/>
              <a:t>Gewichtetes Zahlverhalten!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/>
              <a:t>Zahlungserwartungen auf Basis Zahlverhalten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/>
              <a:t>Anbindung Creditreform DRD-Pool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3200" dirty="0"/>
              <a:t> Kostenstellen/- träger mit Hierachien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de-DE" sz="36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3200" dirty="0"/>
          </a:p>
          <a:p>
            <a:pPr marL="0" lvl="0" indent="0">
              <a:buNone/>
            </a:pPr>
            <a:endParaRPr lang="en-DE" sz="32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8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600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3000" dirty="0">
              <a:ea typeface="Tahoma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dirty="0">
              <a:ea typeface="Tahoma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DE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marL="0" indent="0">
              <a:spcAft>
                <a:spcPts val="1200"/>
              </a:spcAft>
              <a:buNone/>
            </a:pPr>
            <a:br>
              <a:rPr lang="de-DE" sz="3800" dirty="0"/>
            </a:br>
            <a:r>
              <a:rPr lang="de-DE" sz="3800" dirty="0"/>
              <a:t> </a:t>
            </a:r>
          </a:p>
          <a:p>
            <a:pPr marL="366712" lvl="1" indent="0">
              <a:buNone/>
            </a:pPr>
            <a:r>
              <a:rPr lang="de-DE" dirty="0">
                <a:sym typeface="Wingdings" panose="05000000000000000000" pitchFamily="2" charset="2"/>
              </a:rPr>
              <a:t>	</a:t>
            </a: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97EA69F-9BE9-4DB0-91E5-432D519AC3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54" y="145782"/>
            <a:ext cx="1518126" cy="1518126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0D363EA-8FEF-4A4B-BB8F-66F7FF769140}"/>
              </a:ext>
            </a:extLst>
          </p:cNvPr>
          <p:cNvSpPr txBox="1">
            <a:spLocks/>
          </p:cNvSpPr>
          <p:nvPr/>
        </p:nvSpPr>
        <p:spPr>
          <a:xfrm>
            <a:off x="1206839" y="659644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ADE4C7CE-96F6-4971-950A-8989B9E9AE5E}"/>
              </a:ext>
            </a:extLst>
          </p:cNvPr>
          <p:cNvSpPr txBox="1">
            <a:spLocks/>
          </p:cNvSpPr>
          <p:nvPr/>
        </p:nvSpPr>
        <p:spPr>
          <a:xfrm>
            <a:off x="2025330" y="627888"/>
            <a:ext cx="12448161" cy="176479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45097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kern="1200" spc="-150">
                <a:solidFill>
                  <a:schemeClr val="bg2">
                    <a:lumMod val="25000"/>
                  </a:schemeClr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2pPr>
            <a:lvl3pPr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3pPr>
            <a:lvl4pPr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4pPr>
            <a:lvl5pPr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5pPr>
            <a:lvl6pPr marL="457200"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6pPr>
            <a:lvl7pPr marL="914400"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7pPr>
            <a:lvl8pPr marL="1371600"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8pPr>
            <a:lvl9pPr marL="1828800" algn="l" defTabSz="1450975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rgbClr val="393939"/>
                </a:solidFill>
                <a:latin typeface="Arial" charset="0"/>
                <a:ea typeface="ＭＳ Ｐゴシック" charset="0"/>
                <a:cs typeface="Tahoma" charset="0"/>
              </a:defRPr>
            </a:lvl9pPr>
          </a:lstStyle>
          <a:p>
            <a:r>
              <a:rPr lang="de-DE" dirty="0"/>
              <a:t>WIN - Funktionalität  </a:t>
            </a:r>
          </a:p>
        </p:txBody>
      </p:sp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542E362-7127-2C87-2FD5-48EB804A17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167" y="4883922"/>
            <a:ext cx="6036313" cy="3829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B7DC3-A392-EFB2-D3F0-8C9E22D768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166" y="1824260"/>
            <a:ext cx="6036314" cy="34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09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03115" y="475488"/>
            <a:ext cx="12448161" cy="1764792"/>
          </a:xfrm>
        </p:spPr>
        <p:txBody>
          <a:bodyPr/>
          <a:lstStyle/>
          <a:p>
            <a:r>
              <a:rPr lang="de-DE" dirty="0"/>
              <a:t> Bsp. Trendanalyse Zahlverhalten Creditreform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2055811" y="2485336"/>
            <a:ext cx="14072255" cy="5009070"/>
          </a:xfrm>
        </p:spPr>
        <p:txBody>
          <a:bodyPr/>
          <a:lstStyle/>
          <a:p>
            <a:endParaRPr lang="de-DE" sz="1200" dirty="0"/>
          </a:p>
          <a:p>
            <a:pPr marL="0" indent="0">
              <a:buNone/>
            </a:pPr>
            <a:endParaRPr lang="de-DE" sz="32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36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3200" dirty="0"/>
          </a:p>
          <a:p>
            <a:pPr marL="0" lvl="0" indent="0">
              <a:buNone/>
            </a:pPr>
            <a:endParaRPr lang="en-DE" sz="32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8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600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3000" dirty="0">
              <a:ea typeface="Tahoma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dirty="0">
              <a:ea typeface="Tahoma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DE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marL="0" indent="0">
              <a:spcAft>
                <a:spcPts val="1200"/>
              </a:spcAft>
              <a:buNone/>
            </a:pPr>
            <a:br>
              <a:rPr lang="de-DE" sz="3800" dirty="0"/>
            </a:br>
            <a:r>
              <a:rPr lang="de-DE" sz="3800" dirty="0"/>
              <a:t> </a:t>
            </a:r>
          </a:p>
          <a:p>
            <a:pPr marL="366712" lvl="1" indent="0">
              <a:buNone/>
            </a:pPr>
            <a:r>
              <a:rPr lang="de-DE" dirty="0">
                <a:sym typeface="Wingdings" panose="05000000000000000000" pitchFamily="2" charset="2"/>
              </a:rPr>
              <a:t>	</a:t>
            </a: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97EA69F-9BE9-4DB0-91E5-432D519AC3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54" y="145782"/>
            <a:ext cx="1518126" cy="1518126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hlinkClick r:id="rId4" tooltip="DEMO"/>
            <a:extLst>
              <a:ext uri="{FF2B5EF4-FFF2-40B4-BE49-F238E27FC236}">
                <a16:creationId xmlns:a16="http://schemas.microsoft.com/office/drawing/2014/main" id="{0EA338BE-26F2-4CD6-93B7-10C6D7EB86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2" y="2424436"/>
            <a:ext cx="9675075" cy="5375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CF9EE-EC2C-14FB-C94A-81D652564B46}"/>
              </a:ext>
            </a:extLst>
          </p:cNvPr>
          <p:cNvSpPr txBox="1"/>
          <p:nvPr/>
        </p:nvSpPr>
        <p:spPr>
          <a:xfrm>
            <a:off x="12063548" y="2656320"/>
            <a:ext cx="4064518" cy="23083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Ausfallrisiken erkennen und vermeiden!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Aktives Forderungs-management</a:t>
            </a:r>
            <a:endParaRPr lang="en-DE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1020F92-2366-9EFF-22C7-CD6FF074DD2E}"/>
              </a:ext>
            </a:extLst>
          </p:cNvPr>
          <p:cNvSpPr txBox="1">
            <a:spLocks/>
          </p:cNvSpPr>
          <p:nvPr/>
        </p:nvSpPr>
        <p:spPr>
          <a:xfrm>
            <a:off x="1206839" y="659644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</p:spTree>
    <p:extLst>
      <p:ext uri="{BB962C8B-B14F-4D97-AF65-F5344CB8AC3E}">
        <p14:creationId xmlns:p14="http://schemas.microsoft.com/office/powerpoint/2010/main" val="307714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Bsp. Kostenstellenauskunft </a:t>
            </a:r>
            <a:endParaRPr lang="de-DE" sz="44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12497654" y="2385812"/>
            <a:ext cx="3897399" cy="1128233"/>
          </a:xfrm>
        </p:spPr>
        <p:txBody>
          <a:bodyPr/>
          <a:lstStyle/>
          <a:p>
            <a:endParaRPr lang="de-DE" sz="1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de-DE" sz="2800" dirty="0"/>
              <a:t>Anzeige nach „Klick“ auf KOA-Gruppe </a:t>
            </a:r>
          </a:p>
          <a:p>
            <a:pPr marL="0" lvl="0" indent="0">
              <a:buNone/>
            </a:pPr>
            <a:endParaRPr lang="de-DE" sz="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de-DE" sz="2800" dirty="0"/>
              <a:t>Plan-Ist-Vergleich</a:t>
            </a:r>
          </a:p>
          <a:p>
            <a:pPr marL="0" lvl="0" indent="0">
              <a:buNone/>
            </a:pPr>
            <a:endParaRPr lang="de-DE" sz="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de-DE" sz="2800" dirty="0"/>
              <a:t>Zugriff auf KST-Verantwortlichen beschränkbar</a:t>
            </a:r>
          </a:p>
          <a:p>
            <a:pPr marL="0" lvl="0" indent="0">
              <a:buNone/>
            </a:pPr>
            <a:endParaRPr lang="de-DE" sz="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de-DE" sz="2800" dirty="0"/>
              <a:t>Drill Down zeigt dann alle ENW der Gruppe</a:t>
            </a:r>
          </a:p>
          <a:p>
            <a:pPr marL="0" lvl="0" indent="0">
              <a:buNone/>
            </a:pPr>
            <a:endParaRPr lang="de-DE" sz="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de-DE" sz="2800" dirty="0"/>
              <a:t>KTR-Auswertung funktioniert analog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de-DE" sz="2800" dirty="0"/>
          </a:p>
          <a:p>
            <a:pPr lvl="0">
              <a:buFont typeface="Wingdings" panose="05000000000000000000" pitchFamily="2" charset="2"/>
              <a:buChar char="ü"/>
            </a:pPr>
            <a:endParaRPr lang="de-DE" sz="2800" dirty="0"/>
          </a:p>
          <a:p>
            <a:pPr marL="0" lvl="0" indent="0">
              <a:buNone/>
            </a:pPr>
            <a:endParaRPr lang="de-DE" sz="1200" dirty="0"/>
          </a:p>
          <a:p>
            <a:pPr marL="0" lvl="0" indent="0">
              <a:buNone/>
            </a:pPr>
            <a:endParaRPr lang="de-DE" sz="1200" dirty="0"/>
          </a:p>
          <a:p>
            <a:pPr marL="0" lvl="0" indent="0">
              <a:buNone/>
            </a:pPr>
            <a:endParaRPr lang="de-DE" sz="1200" dirty="0"/>
          </a:p>
          <a:p>
            <a:pPr marL="0" lvl="0" indent="0">
              <a:buNone/>
            </a:pPr>
            <a:endParaRPr lang="de-DE" sz="1200" dirty="0"/>
          </a:p>
          <a:p>
            <a:pPr marL="0" lvl="0" indent="0">
              <a:buNone/>
            </a:pPr>
            <a:endParaRPr lang="de-DE" sz="1200" dirty="0"/>
          </a:p>
          <a:p>
            <a:pPr marL="0" lvl="0" indent="0">
              <a:buNone/>
            </a:pPr>
            <a:endParaRPr lang="de-DE" sz="1200" dirty="0"/>
          </a:p>
          <a:p>
            <a:pPr marL="0" lvl="0" indent="0">
              <a:buNone/>
            </a:pPr>
            <a:endParaRPr lang="en-DE" sz="3600" dirty="0"/>
          </a:p>
          <a:p>
            <a:pPr marL="655637" lvl="2" indent="0">
              <a:spcAft>
                <a:spcPts val="1200"/>
              </a:spcAft>
              <a:buNone/>
            </a:pPr>
            <a:endParaRPr lang="de-DE" sz="2600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>
              <a:ea typeface="Tahoma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dirty="0">
              <a:ea typeface="Tahoma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DE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marL="0" indent="0">
              <a:spcAft>
                <a:spcPts val="1200"/>
              </a:spcAft>
              <a:buNone/>
            </a:pPr>
            <a:br>
              <a:rPr lang="de-DE" sz="3800" dirty="0"/>
            </a:br>
            <a:r>
              <a:rPr lang="de-DE" sz="3800" dirty="0"/>
              <a:t> </a:t>
            </a:r>
          </a:p>
          <a:p>
            <a:pPr marL="366712" lvl="1" indent="0">
              <a:buNone/>
            </a:pPr>
            <a:r>
              <a:rPr lang="de-DE" dirty="0">
                <a:sym typeface="Wingdings" panose="05000000000000000000" pitchFamily="2" charset="2"/>
              </a:rPr>
              <a:t>	</a:t>
            </a: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97EA69F-9BE9-4DB0-91E5-432D519AC3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54" y="145782"/>
            <a:ext cx="1518126" cy="1518126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C37731-E7D1-45D7-9330-B5248D2890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7" y="2385812"/>
            <a:ext cx="11965208" cy="613966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B27E8-F771-482F-9B74-CFDEEBADE1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5DE60FC-A542-6D1E-9F7C-BB0536D8082E}"/>
              </a:ext>
            </a:extLst>
          </p:cNvPr>
          <p:cNvSpPr txBox="1">
            <a:spLocks/>
          </p:cNvSpPr>
          <p:nvPr/>
        </p:nvSpPr>
        <p:spPr>
          <a:xfrm>
            <a:off x="1206839" y="659644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</p:spTree>
    <p:extLst>
      <p:ext uri="{BB962C8B-B14F-4D97-AF65-F5344CB8AC3E}">
        <p14:creationId xmlns:p14="http://schemas.microsoft.com/office/powerpoint/2010/main" val="25046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86321-CDFE-D088-C0EB-D804E104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13" y="874021"/>
            <a:ext cx="14458727" cy="1099219"/>
          </a:xfrm>
        </p:spPr>
        <p:txBody>
          <a:bodyPr/>
          <a:lstStyle/>
          <a:p>
            <a:r>
              <a:rPr lang="de-DE" dirty="0">
                <a:latin typeface="Arial"/>
                <a:cs typeface="Arial"/>
              </a:rPr>
              <a:t>Varial-Dashboard – eine kurze Demo</a:t>
            </a:r>
            <a:r>
              <a:rPr lang="de-DE" sz="2800" dirty="0">
                <a:latin typeface="Arial"/>
                <a:cs typeface="Arial"/>
              </a:rPr>
              <a:t>...(ohne Ton)</a:t>
            </a:r>
            <a:endParaRPr lang="de-DE" sz="2800" dirty="0"/>
          </a:p>
        </p:txBody>
      </p:sp>
      <p:pic>
        <p:nvPicPr>
          <p:cNvPr id="6" name="Dashboard_Test">
            <a:hlinkClick r:id="" action="ppaction://media"/>
            <a:extLst>
              <a:ext uri="{FF2B5EF4-FFF2-40B4-BE49-F238E27FC236}">
                <a16:creationId xmlns:a16="http://schemas.microsoft.com/office/drawing/2014/main" id="{4136E566-A1FA-9C8D-8B18-F75E5648A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981" y="1993429"/>
            <a:ext cx="11707446" cy="6585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2F1ED2-9D6B-EF5F-DE7A-D47D34DB06AB}"/>
              </a:ext>
            </a:extLst>
          </p:cNvPr>
          <p:cNvSpPr txBox="1"/>
          <p:nvPr/>
        </p:nvSpPr>
        <p:spPr>
          <a:xfrm>
            <a:off x="3149817" y="4520250"/>
            <a:ext cx="8904490" cy="98488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de-DE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Bitte im PPT-Präsentationsmodus abspielen </a:t>
            </a:r>
          </a:p>
          <a:p>
            <a:pPr algn="ctr"/>
            <a:r>
              <a:rPr lang="de-DE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damit der MP4 im Vollbild gestartet werden kann!</a:t>
            </a:r>
            <a:endParaRPr lang="en-DE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9B117-3F47-5001-EF07-6D5C43CFA33C}"/>
              </a:ext>
            </a:extLst>
          </p:cNvPr>
          <p:cNvSpPr txBox="1"/>
          <p:nvPr/>
        </p:nvSpPr>
        <p:spPr>
          <a:xfrm>
            <a:off x="3149817" y="6059953"/>
            <a:ext cx="10122908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DE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Ein komplettes Dashboard erstellen in </a:t>
            </a:r>
            <a:r>
              <a:rPr lang="de-DE" sz="3200" b="1" dirty="0">
                <a:solidFill>
                  <a:schemeClr val="accent3">
                    <a:lumMod val="75000"/>
                  </a:schemeClr>
                </a:solidFill>
              </a:rPr>
              <a:t>2 Minuten</a:t>
            </a:r>
            <a:r>
              <a:rPr lang="de-DE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!</a:t>
            </a:r>
          </a:p>
          <a:p>
            <a:r>
              <a:rPr lang="de-DE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Seit Varial 2.92 auch mit Kostenstellen und -trägern!</a:t>
            </a:r>
            <a:endParaRPr lang="en-DE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3A72FEE-7FDF-3109-90BC-44BEE6C998E1}"/>
              </a:ext>
            </a:extLst>
          </p:cNvPr>
          <p:cNvSpPr txBox="1">
            <a:spLocks/>
          </p:cNvSpPr>
          <p:nvPr/>
        </p:nvSpPr>
        <p:spPr>
          <a:xfrm>
            <a:off x="939325" y="659644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  <p:pic>
        <p:nvPicPr>
          <p:cNvPr id="5" name="Bildplatzhalter 6">
            <a:extLst>
              <a:ext uri="{FF2B5EF4-FFF2-40B4-BE49-F238E27FC236}">
                <a16:creationId xmlns:a16="http://schemas.microsoft.com/office/drawing/2014/main" id="{3187B78F-99AC-C6FA-2D92-F2BA2F350B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8745"/>
          <a:stretch>
            <a:fillRect/>
          </a:stretch>
        </p:blipFill>
        <p:spPr>
          <a:xfrm>
            <a:off x="205649" y="1210411"/>
            <a:ext cx="861320" cy="78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2055811" y="2485336"/>
            <a:ext cx="14072255" cy="5009070"/>
          </a:xfrm>
        </p:spPr>
        <p:txBody>
          <a:bodyPr/>
          <a:lstStyle/>
          <a:p>
            <a:endParaRPr lang="de-DE" sz="1200" dirty="0"/>
          </a:p>
          <a:p>
            <a:pPr marL="0" indent="0">
              <a:buNone/>
            </a:pPr>
            <a:r>
              <a:rPr lang="de-DE" sz="4000" dirty="0"/>
              <a:t>Was sind die (System-) Voraussetzungen?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Varial World Edition, ab Version 2.92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de-DE" sz="2800" dirty="0"/>
              <a:t> </a:t>
            </a:r>
            <a:r>
              <a:rPr lang="de-DE" sz="2600" dirty="0"/>
              <a:t>KEINE zusätzliche Installation notwendig!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de-DE" sz="2600" dirty="0"/>
              <a:t> KEINE Einrichtung von Schnittstellen durch direkten Zugriff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Apache Tomcat Webserver in Version 9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SSL-Verschlüsselung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Zertifikat (</a:t>
            </a:r>
            <a:r>
              <a:rPr lang="de-DE" sz="2400" dirty="0"/>
              <a:t>kommerziell oder selbst-signiert)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3200" dirty="0"/>
              <a:t> Bei optionaler 2-Faktor-Authentifizierung: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de-DE" sz="2800" dirty="0"/>
              <a:t> </a:t>
            </a:r>
            <a:r>
              <a:rPr lang="de-DE" sz="2600" dirty="0"/>
              <a:t>Authentificator-App auf dem mobilen Endgerät</a:t>
            </a:r>
          </a:p>
          <a:p>
            <a:pPr marL="655637" lvl="2" indent="0">
              <a:buNone/>
            </a:pPr>
            <a:endParaRPr lang="de-DE" sz="2800" dirty="0"/>
          </a:p>
          <a:p>
            <a:pPr marL="655637" lvl="2" indent="0">
              <a:buNone/>
            </a:pPr>
            <a:r>
              <a:rPr lang="de-DE" sz="2800" b="1" dirty="0"/>
              <a:t>..schnell, einfach und sicher!</a:t>
            </a:r>
          </a:p>
          <a:p>
            <a:pPr marL="655637" lvl="2" indent="0">
              <a:buNone/>
            </a:pPr>
            <a:r>
              <a:rPr lang="de-DE" sz="2800" b="1" dirty="0"/>
              <a:t>..und schon kann es losgehen!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de-DE" sz="3200" dirty="0"/>
          </a:p>
          <a:p>
            <a:pPr marL="0" lvl="0" indent="0">
              <a:buNone/>
            </a:pPr>
            <a:endParaRPr lang="en-DE" sz="32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800" dirty="0"/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2600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DE" sz="3000" dirty="0">
              <a:ea typeface="Tahoma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dirty="0">
              <a:ea typeface="Tahoma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DE" dirty="0">
              <a:ea typeface="Tahoma" pitchFamily="34" charset="0"/>
            </a:endParaRPr>
          </a:p>
          <a:p>
            <a:pPr marL="366712" lvl="1" indent="0">
              <a:spcAft>
                <a:spcPts val="1200"/>
              </a:spcAft>
              <a:buNone/>
            </a:pPr>
            <a:endParaRPr lang="de-DE" sz="3000" dirty="0"/>
          </a:p>
          <a:p>
            <a:pPr marL="0" indent="0">
              <a:spcAft>
                <a:spcPts val="1200"/>
              </a:spcAft>
              <a:buNone/>
            </a:pPr>
            <a:br>
              <a:rPr lang="de-DE" sz="3800" dirty="0"/>
            </a:br>
            <a:r>
              <a:rPr lang="de-DE" sz="3800" dirty="0"/>
              <a:t> </a:t>
            </a:r>
          </a:p>
          <a:p>
            <a:pPr marL="366712" lvl="1" indent="0">
              <a:buNone/>
            </a:pPr>
            <a:r>
              <a:rPr lang="de-DE" dirty="0">
                <a:sym typeface="Wingdings" panose="05000000000000000000" pitchFamily="2" charset="2"/>
              </a:rPr>
              <a:t>	</a:t>
            </a: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97EA69F-9BE9-4DB0-91E5-432D519AC3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54" y="145782"/>
            <a:ext cx="1518126" cy="1518126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8055F249-B1BE-4128-AD50-CD32E052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812" y="475488"/>
            <a:ext cx="12448161" cy="1764792"/>
          </a:xfrm>
        </p:spPr>
        <p:txBody>
          <a:bodyPr/>
          <a:lstStyle/>
          <a:p>
            <a:r>
              <a:rPr lang="de-DE" dirty="0"/>
              <a:t>Digitalisierung mit WIN 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89690B2-D016-CE50-56DC-472DB24CD04E}"/>
              </a:ext>
            </a:extLst>
          </p:cNvPr>
          <p:cNvSpPr txBox="1">
            <a:spLocks/>
          </p:cNvSpPr>
          <p:nvPr/>
        </p:nvSpPr>
        <p:spPr>
          <a:xfrm>
            <a:off x="1206839" y="659644"/>
            <a:ext cx="14123650" cy="424150"/>
          </a:xfrm>
          <a:prstGeom prst="rect">
            <a:avLst/>
          </a:prstGeom>
        </p:spPr>
        <p:txBody>
          <a:bodyPr vert="horz" lIns="0" tIns="72576" rIns="0" bIns="72576" rtlCol="0">
            <a:noAutofit/>
          </a:bodyPr>
          <a:lstStyle>
            <a:lvl1pPr marL="0" indent="0" algn="l" defTabSz="145097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Font typeface="Arial" charset="0"/>
              <a:buNone/>
              <a:defRPr sz="3000" kern="1200" spc="-50">
                <a:solidFill>
                  <a:srgbClr val="393939"/>
                </a:solidFill>
                <a:latin typeface="+mn-lt"/>
                <a:ea typeface="ＭＳ Ｐゴシック" charset="0"/>
                <a:cs typeface="Tahoma" pitchFamily="34" charset="0"/>
              </a:defRPr>
            </a:lvl1pPr>
            <a:lvl2pPr marL="455612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sz="2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2pPr>
            <a:lvl3pPr marL="10160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22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3pPr>
            <a:lvl4pPr marL="1473200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Lucida Grande" charset="0"/>
              <a:buNone/>
              <a:defRPr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4pPr>
            <a:lvl5pPr marL="1944688" indent="0" algn="l" defTabSz="14509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Arial" charset="0"/>
              <a:buNone/>
              <a:defRPr sz="1600" kern="1200" spc="-50">
                <a:solidFill>
                  <a:srgbClr val="393939"/>
                </a:solidFill>
                <a:latin typeface="+mn-lt"/>
                <a:ea typeface="Tahoma" pitchFamily="34" charset="0"/>
                <a:cs typeface="Tahoma" pitchFamily="34" charset="0"/>
              </a:defRPr>
            </a:lvl5pPr>
            <a:lvl6pPr marL="3991676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1451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Digitalisierung mit Varial WIN</a:t>
            </a:r>
          </a:p>
        </p:txBody>
      </p:sp>
      <p:pic>
        <p:nvPicPr>
          <p:cNvPr id="2050" name="Picture 2" descr="👍Daumen hoch: Bedeutung &amp; Emoji als Tastaturzeichen">
            <a:extLst>
              <a:ext uri="{FF2B5EF4-FFF2-40B4-BE49-F238E27FC236}">
                <a16:creationId xmlns:a16="http://schemas.microsoft.com/office/drawing/2014/main" id="{1E28371F-5C39-ADCB-5341-F104AD38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777" y="6215982"/>
            <a:ext cx="3435532" cy="229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35275"/>
      </p:ext>
    </p:extLst>
  </p:cSld>
  <p:clrMapOvr>
    <a:masterClrMapping/>
  </p:clrMapOvr>
</p:sld>
</file>

<file path=ppt/theme/theme1.xml><?xml version="1.0" encoding="utf-8"?>
<a:theme xmlns:a="http://schemas.openxmlformats.org/drawingml/2006/main" name="Infor_Presentation_Template_071615">
  <a:themeElements>
    <a:clrScheme name="Custom 8">
      <a:dk1>
        <a:srgbClr val="3C3C3B"/>
      </a:dk1>
      <a:lt1>
        <a:sysClr val="window" lastClr="FFFFFF"/>
      </a:lt1>
      <a:dk2>
        <a:srgbClr val="13A3F7"/>
      </a:dk2>
      <a:lt2>
        <a:srgbClr val="E5E5E5"/>
      </a:lt2>
      <a:accent1>
        <a:srgbClr val="34C6FA"/>
      </a:accent1>
      <a:accent2>
        <a:srgbClr val="FF6400"/>
      </a:accent2>
      <a:accent3>
        <a:srgbClr val="2DB329"/>
      </a:accent3>
      <a:accent4>
        <a:srgbClr val="FFAA00"/>
      </a:accent4>
      <a:accent5>
        <a:srgbClr val="00C2B4"/>
      </a:accent5>
      <a:accent6>
        <a:srgbClr val="005CE6"/>
      </a:accent6>
      <a:hlink>
        <a:srgbClr val="005CE6"/>
      </a:hlink>
      <a:folHlink>
        <a:srgbClr val="7533A6"/>
      </a:folHlink>
    </a:clrScheme>
    <a:fontScheme name="Infor10x Arial Font S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spAutoFit/>
      </a:bodyPr>
      <a:lstStyle>
        <a:defPPr algn="ctr">
          <a:defRPr sz="3200" dirty="0" smtClean="0">
            <a:solidFill>
              <a:schemeClr val="tx1">
                <a:lumMod val="90000"/>
                <a:lumOff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Microsoft Office PowerPoint</Application>
  <PresentationFormat>Benutzerdefiniert</PresentationFormat>
  <Paragraphs>167</Paragraphs>
  <Slides>11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Lucida Grande</vt:lpstr>
      <vt:lpstr>System Font Regular</vt:lpstr>
      <vt:lpstr>Wingdings</vt:lpstr>
      <vt:lpstr>Infor_Presentation_Template_071615</vt:lpstr>
      <vt:lpstr>PowerPoint-Präsentation</vt:lpstr>
      <vt:lpstr>Häufige Probleme aus der täglichen Praxis..ohne WIN...</vt:lpstr>
      <vt:lpstr>Einsatzmöglichkeiten</vt:lpstr>
      <vt:lpstr>Digitalisierung mit WIN – die Problemlösung! </vt:lpstr>
      <vt:lpstr>PowerPoint-Präsentation</vt:lpstr>
      <vt:lpstr> Bsp. Trendanalyse Zahlverhalten Creditreform</vt:lpstr>
      <vt:lpstr>Bsp. Kostenstellenauskunft </vt:lpstr>
      <vt:lpstr>Varial-Dashboard – eine kurze Demo...(ohne Ton)</vt:lpstr>
      <vt:lpstr>Digitalisierung mit WIN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Olaf Hellekes</dc:creator>
  <cp:lastModifiedBy>Sven Annies</cp:lastModifiedBy>
  <cp:revision>237</cp:revision>
  <dcterms:created xsi:type="dcterms:W3CDTF">2020-12-08T07:29:43Z</dcterms:created>
  <dcterms:modified xsi:type="dcterms:W3CDTF">2023-06-20T15:25:38Z</dcterms:modified>
</cp:coreProperties>
</file>